
<file path=[Content_Types].xml><?xml version="1.0" encoding="utf-8"?>
<Types xmlns="http://schemas.openxmlformats.org/package/2006/content-types">
  <Default Extension="xml" ContentType="application/xml"/>
  <Default Extension="mov" ContentType="video/unknown"/>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7" r:id="rId4"/>
    <p:sldMasterId id="2147483702" r:id="rId5"/>
    <p:sldMasterId id="2147483714" r:id="rId6"/>
    <p:sldMasterId id="2147483726" r:id="rId7"/>
    <p:sldMasterId id="2147483738" r:id="rId8"/>
    <p:sldMasterId id="2147483750" r:id="rId9"/>
    <p:sldMasterId id="2147483762" r:id="rId10"/>
    <p:sldMasterId id="2147483774" r:id="rId11"/>
  </p:sldMasterIdLst>
  <p:notesMasterIdLst>
    <p:notesMasterId r:id="rId35"/>
  </p:notesMasterIdLst>
  <p:sldIdLst>
    <p:sldId id="269" r:id="rId12"/>
    <p:sldId id="281" r:id="rId13"/>
    <p:sldId id="263" r:id="rId14"/>
    <p:sldId id="287" r:id="rId15"/>
    <p:sldId id="288" r:id="rId16"/>
    <p:sldId id="290" r:id="rId17"/>
    <p:sldId id="270" r:id="rId18"/>
    <p:sldId id="289" r:id="rId19"/>
    <p:sldId id="268" r:id="rId20"/>
    <p:sldId id="265" r:id="rId21"/>
    <p:sldId id="271" r:id="rId22"/>
    <p:sldId id="272" r:id="rId23"/>
    <p:sldId id="273" r:id="rId24"/>
    <p:sldId id="274" r:id="rId25"/>
    <p:sldId id="275" r:id="rId26"/>
    <p:sldId id="276" r:id="rId27"/>
    <p:sldId id="280" r:id="rId28"/>
    <p:sldId id="279" r:id="rId29"/>
    <p:sldId id="277" r:id="rId30"/>
    <p:sldId id="278" r:id="rId31"/>
    <p:sldId id="283" r:id="rId32"/>
    <p:sldId id="284" r:id="rId33"/>
    <p:sldId id="28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BA527"/>
    <a:srgbClr val="FF8000"/>
    <a:srgbClr val="EDFAF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99" autoAdjust="0"/>
  </p:normalViewPr>
  <p:slideViewPr>
    <p:cSldViewPr snapToGrid="0" snapToObjects="1">
      <p:cViewPr varScale="1">
        <p:scale>
          <a:sx n="84" d="100"/>
          <a:sy n="84" d="100"/>
        </p:scale>
        <p:origin x="-137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55AD49-22C1-4B6D-9795-CDF8C6522281}" type="doc">
      <dgm:prSet loTypeId="urn:microsoft.com/office/officeart/2005/8/layout/arrow2" loCatId="process" qsTypeId="urn:microsoft.com/office/officeart/2005/8/quickstyle/simple1" qsCatId="simple" csTypeId="urn:microsoft.com/office/officeart/2005/8/colors/accent1_2" csCatId="accent1" phldr="1"/>
      <dgm:spPr/>
    </dgm:pt>
    <dgm:pt modelId="{F5E05D70-9EA9-499F-B4E4-67D6B02EF6CD}">
      <dgm:prSet phldrT="[Text]"/>
      <dgm:spPr/>
      <dgm:t>
        <a:bodyPr/>
        <a:lstStyle/>
        <a:p>
          <a:r>
            <a:rPr lang="en-US" b="1" dirty="0" smtClean="0">
              <a:solidFill>
                <a:schemeClr val="bg1"/>
              </a:solidFill>
            </a:rPr>
            <a:t>November 2011</a:t>
          </a:r>
          <a:endParaRPr lang="en-US" b="1" dirty="0">
            <a:solidFill>
              <a:schemeClr val="bg1"/>
            </a:solidFill>
          </a:endParaRPr>
        </a:p>
      </dgm:t>
    </dgm:pt>
    <dgm:pt modelId="{30C82DE0-5967-41E2-BDDC-2D5FADDFEDF1}" type="parTrans" cxnId="{51E19D7F-FEB7-4BA9-B622-D0C7845FBCF5}">
      <dgm:prSet/>
      <dgm:spPr/>
      <dgm:t>
        <a:bodyPr/>
        <a:lstStyle/>
        <a:p>
          <a:endParaRPr lang="en-US"/>
        </a:p>
      </dgm:t>
    </dgm:pt>
    <dgm:pt modelId="{C0DFEAB3-108D-49BD-8D56-AD00B27680FB}" type="sibTrans" cxnId="{51E19D7F-FEB7-4BA9-B622-D0C7845FBCF5}">
      <dgm:prSet/>
      <dgm:spPr/>
      <dgm:t>
        <a:bodyPr/>
        <a:lstStyle/>
        <a:p>
          <a:endParaRPr lang="en-US"/>
        </a:p>
      </dgm:t>
    </dgm:pt>
    <dgm:pt modelId="{D6C8C532-1251-4AA0-BE35-6C1FA62CA4D6}">
      <dgm:prSet phldrT="[Text]"/>
      <dgm:spPr/>
      <dgm:t>
        <a:bodyPr/>
        <a:lstStyle/>
        <a:p>
          <a:r>
            <a:rPr lang="en-US" b="1" dirty="0" smtClean="0">
              <a:solidFill>
                <a:schemeClr val="bg1"/>
              </a:solidFill>
            </a:rPr>
            <a:t>March-April 2014</a:t>
          </a:r>
          <a:endParaRPr lang="en-US" b="1" dirty="0">
            <a:solidFill>
              <a:schemeClr val="bg1"/>
            </a:solidFill>
          </a:endParaRPr>
        </a:p>
      </dgm:t>
    </dgm:pt>
    <dgm:pt modelId="{7630137A-5F30-4381-9820-B129D3362F1A}" type="parTrans" cxnId="{43FF345C-B4C2-4300-8802-7FBAA8E646D6}">
      <dgm:prSet/>
      <dgm:spPr/>
      <dgm:t>
        <a:bodyPr/>
        <a:lstStyle/>
        <a:p>
          <a:endParaRPr lang="en-US"/>
        </a:p>
      </dgm:t>
    </dgm:pt>
    <dgm:pt modelId="{B7F123B2-D0BB-4A59-953D-40CF321D4B1B}" type="sibTrans" cxnId="{43FF345C-B4C2-4300-8802-7FBAA8E646D6}">
      <dgm:prSet/>
      <dgm:spPr/>
      <dgm:t>
        <a:bodyPr/>
        <a:lstStyle/>
        <a:p>
          <a:endParaRPr lang="en-US"/>
        </a:p>
      </dgm:t>
    </dgm:pt>
    <dgm:pt modelId="{E36FCC0F-8BD2-49F2-85FB-B2A5890A1C5A}">
      <dgm:prSet phldrT="[Text]"/>
      <dgm:spPr/>
      <dgm:t>
        <a:bodyPr/>
        <a:lstStyle/>
        <a:p>
          <a:r>
            <a:rPr lang="en-US" b="1" dirty="0" smtClean="0">
              <a:solidFill>
                <a:schemeClr val="bg1"/>
              </a:solidFill>
            </a:rPr>
            <a:t>December 2013</a:t>
          </a:r>
          <a:endParaRPr lang="en-US" b="1" dirty="0">
            <a:solidFill>
              <a:schemeClr val="bg1"/>
            </a:solidFill>
          </a:endParaRPr>
        </a:p>
      </dgm:t>
    </dgm:pt>
    <dgm:pt modelId="{11169B82-AF1F-447F-BA5C-AC2B86A5E729}" type="parTrans" cxnId="{FE2A8FA8-080C-47E9-9CD2-8B1DCB1F30A0}">
      <dgm:prSet/>
      <dgm:spPr/>
      <dgm:t>
        <a:bodyPr/>
        <a:lstStyle/>
        <a:p>
          <a:endParaRPr lang="en-US"/>
        </a:p>
      </dgm:t>
    </dgm:pt>
    <dgm:pt modelId="{A7213937-9A74-47E6-9A10-5F5C5DB65C10}" type="sibTrans" cxnId="{FE2A8FA8-080C-47E9-9CD2-8B1DCB1F30A0}">
      <dgm:prSet/>
      <dgm:spPr/>
      <dgm:t>
        <a:bodyPr/>
        <a:lstStyle/>
        <a:p>
          <a:endParaRPr lang="en-US"/>
        </a:p>
      </dgm:t>
    </dgm:pt>
    <dgm:pt modelId="{A0BD73BA-7E3C-4809-88A7-7894FA0D5891}">
      <dgm:prSet phldrT="[Text]"/>
      <dgm:spPr/>
      <dgm:t>
        <a:bodyPr/>
        <a:lstStyle/>
        <a:p>
          <a:r>
            <a:rPr lang="en-US" b="1" dirty="0" smtClean="0">
              <a:solidFill>
                <a:schemeClr val="bg1"/>
              </a:solidFill>
            </a:rPr>
            <a:t>Jan-Feb 2014</a:t>
          </a:r>
          <a:endParaRPr lang="en-US" b="1" dirty="0">
            <a:solidFill>
              <a:schemeClr val="bg1"/>
            </a:solidFill>
          </a:endParaRPr>
        </a:p>
      </dgm:t>
    </dgm:pt>
    <dgm:pt modelId="{B8BB3FAC-443E-41AF-9469-34F70D148FA0}" type="parTrans" cxnId="{B95451DC-D628-483D-BA3C-37F7215621D3}">
      <dgm:prSet/>
      <dgm:spPr/>
      <dgm:t>
        <a:bodyPr/>
        <a:lstStyle/>
        <a:p>
          <a:endParaRPr lang="en-US"/>
        </a:p>
      </dgm:t>
    </dgm:pt>
    <dgm:pt modelId="{318329B3-E245-4474-AF1E-6DF49176E2ED}" type="sibTrans" cxnId="{B95451DC-D628-483D-BA3C-37F7215621D3}">
      <dgm:prSet/>
      <dgm:spPr/>
      <dgm:t>
        <a:bodyPr/>
        <a:lstStyle/>
        <a:p>
          <a:endParaRPr lang="en-US"/>
        </a:p>
      </dgm:t>
    </dgm:pt>
    <dgm:pt modelId="{DE5F7445-210A-4F50-833E-40C50F29BCC0}">
      <dgm:prSet phldrT="[Text]"/>
      <dgm:spPr/>
      <dgm:t>
        <a:bodyPr/>
        <a:lstStyle/>
        <a:p>
          <a:r>
            <a:rPr lang="en-US" b="1" dirty="0" smtClean="0">
              <a:solidFill>
                <a:schemeClr val="bg1"/>
              </a:solidFill>
            </a:rPr>
            <a:t>May-Sept. 2014</a:t>
          </a:r>
          <a:endParaRPr lang="en-US" b="1" dirty="0">
            <a:solidFill>
              <a:schemeClr val="bg1"/>
            </a:solidFill>
          </a:endParaRPr>
        </a:p>
      </dgm:t>
    </dgm:pt>
    <dgm:pt modelId="{A3354CED-4C7E-41F1-BE97-E0D102A61693}" type="parTrans" cxnId="{22A50F98-8BF1-4F09-8F67-F702A28791DB}">
      <dgm:prSet/>
      <dgm:spPr/>
      <dgm:t>
        <a:bodyPr/>
        <a:lstStyle/>
        <a:p>
          <a:endParaRPr lang="en-US"/>
        </a:p>
      </dgm:t>
    </dgm:pt>
    <dgm:pt modelId="{A4DAFA2C-C254-4B2A-8017-E1EBA77C8BCC}" type="sibTrans" cxnId="{22A50F98-8BF1-4F09-8F67-F702A28791DB}">
      <dgm:prSet/>
      <dgm:spPr/>
      <dgm:t>
        <a:bodyPr/>
        <a:lstStyle/>
        <a:p>
          <a:endParaRPr lang="en-US"/>
        </a:p>
      </dgm:t>
    </dgm:pt>
    <dgm:pt modelId="{F70B9B2E-A157-4334-AF7F-0A02783BA414}" type="pres">
      <dgm:prSet presAssocID="{4B55AD49-22C1-4B6D-9795-CDF8C6522281}" presName="arrowDiagram" presStyleCnt="0">
        <dgm:presLayoutVars>
          <dgm:chMax val="5"/>
          <dgm:dir/>
          <dgm:resizeHandles val="exact"/>
        </dgm:presLayoutVars>
      </dgm:prSet>
      <dgm:spPr/>
    </dgm:pt>
    <dgm:pt modelId="{A509B2A3-1BFE-4AF3-A41B-8B55C6B09E04}" type="pres">
      <dgm:prSet presAssocID="{4B55AD49-22C1-4B6D-9795-CDF8C6522281}" presName="arrow" presStyleLbl="bgShp" presStyleIdx="0" presStyleCnt="1"/>
      <dgm:spPr/>
    </dgm:pt>
    <dgm:pt modelId="{692F93E2-F3C9-4F05-85C8-30FA6E2FB49B}" type="pres">
      <dgm:prSet presAssocID="{4B55AD49-22C1-4B6D-9795-CDF8C6522281}" presName="arrowDiagram5" presStyleCnt="0"/>
      <dgm:spPr/>
    </dgm:pt>
    <dgm:pt modelId="{43EC39D2-409B-4C02-8F6E-06FE0C490BD1}" type="pres">
      <dgm:prSet presAssocID="{F5E05D70-9EA9-499F-B4E4-67D6B02EF6CD}" presName="bullet5a" presStyleLbl="node1" presStyleIdx="0" presStyleCnt="5"/>
      <dgm:spPr/>
    </dgm:pt>
    <dgm:pt modelId="{307319CB-DF68-4768-BF2B-10796C644147}" type="pres">
      <dgm:prSet presAssocID="{F5E05D70-9EA9-499F-B4E4-67D6B02EF6CD}" presName="textBox5a" presStyleLbl="revTx" presStyleIdx="0" presStyleCnt="5">
        <dgm:presLayoutVars>
          <dgm:bulletEnabled val="1"/>
        </dgm:presLayoutVars>
      </dgm:prSet>
      <dgm:spPr/>
      <dgm:t>
        <a:bodyPr/>
        <a:lstStyle/>
        <a:p>
          <a:endParaRPr lang="en-US"/>
        </a:p>
      </dgm:t>
    </dgm:pt>
    <dgm:pt modelId="{2C11B155-A6E0-44D3-B1F6-C66B6B118DFF}" type="pres">
      <dgm:prSet presAssocID="{E36FCC0F-8BD2-49F2-85FB-B2A5890A1C5A}" presName="bullet5b" presStyleLbl="node1" presStyleIdx="1" presStyleCnt="5"/>
      <dgm:spPr/>
    </dgm:pt>
    <dgm:pt modelId="{AFF0BD35-7629-4E29-8EB4-66661FFB8E31}" type="pres">
      <dgm:prSet presAssocID="{E36FCC0F-8BD2-49F2-85FB-B2A5890A1C5A}" presName="textBox5b" presStyleLbl="revTx" presStyleIdx="1" presStyleCnt="5">
        <dgm:presLayoutVars>
          <dgm:bulletEnabled val="1"/>
        </dgm:presLayoutVars>
      </dgm:prSet>
      <dgm:spPr/>
      <dgm:t>
        <a:bodyPr/>
        <a:lstStyle/>
        <a:p>
          <a:endParaRPr lang="en-US"/>
        </a:p>
      </dgm:t>
    </dgm:pt>
    <dgm:pt modelId="{D67B73CA-BBBF-4CD4-8F2E-F0F86B8103E2}" type="pres">
      <dgm:prSet presAssocID="{A0BD73BA-7E3C-4809-88A7-7894FA0D5891}" presName="bullet5c" presStyleLbl="node1" presStyleIdx="2" presStyleCnt="5"/>
      <dgm:spPr/>
    </dgm:pt>
    <dgm:pt modelId="{27901017-19CE-4DC3-A313-3D03DC2EA902}" type="pres">
      <dgm:prSet presAssocID="{A0BD73BA-7E3C-4809-88A7-7894FA0D5891}" presName="textBox5c" presStyleLbl="revTx" presStyleIdx="2" presStyleCnt="5">
        <dgm:presLayoutVars>
          <dgm:bulletEnabled val="1"/>
        </dgm:presLayoutVars>
      </dgm:prSet>
      <dgm:spPr/>
      <dgm:t>
        <a:bodyPr/>
        <a:lstStyle/>
        <a:p>
          <a:endParaRPr lang="en-US"/>
        </a:p>
      </dgm:t>
    </dgm:pt>
    <dgm:pt modelId="{9480A602-20F1-4D20-A9F2-A4BB3EA92B9E}" type="pres">
      <dgm:prSet presAssocID="{D6C8C532-1251-4AA0-BE35-6C1FA62CA4D6}" presName="bullet5d" presStyleLbl="node1" presStyleIdx="3" presStyleCnt="5"/>
      <dgm:spPr/>
    </dgm:pt>
    <dgm:pt modelId="{96D5BEBD-2BEA-4728-AAC0-EE46D239E3CA}" type="pres">
      <dgm:prSet presAssocID="{D6C8C532-1251-4AA0-BE35-6C1FA62CA4D6}" presName="textBox5d" presStyleLbl="revTx" presStyleIdx="3" presStyleCnt="5">
        <dgm:presLayoutVars>
          <dgm:bulletEnabled val="1"/>
        </dgm:presLayoutVars>
      </dgm:prSet>
      <dgm:spPr/>
      <dgm:t>
        <a:bodyPr/>
        <a:lstStyle/>
        <a:p>
          <a:endParaRPr lang="en-US"/>
        </a:p>
      </dgm:t>
    </dgm:pt>
    <dgm:pt modelId="{487CA396-19A9-4692-879C-7E8D5E54CF63}" type="pres">
      <dgm:prSet presAssocID="{DE5F7445-210A-4F50-833E-40C50F29BCC0}" presName="bullet5e" presStyleLbl="node1" presStyleIdx="4" presStyleCnt="5"/>
      <dgm:spPr/>
    </dgm:pt>
    <dgm:pt modelId="{A135DE8C-D36E-46E8-944F-C6941EC85E40}" type="pres">
      <dgm:prSet presAssocID="{DE5F7445-210A-4F50-833E-40C50F29BCC0}" presName="textBox5e" presStyleLbl="revTx" presStyleIdx="4" presStyleCnt="5">
        <dgm:presLayoutVars>
          <dgm:bulletEnabled val="1"/>
        </dgm:presLayoutVars>
      </dgm:prSet>
      <dgm:spPr/>
      <dgm:t>
        <a:bodyPr/>
        <a:lstStyle/>
        <a:p>
          <a:endParaRPr lang="en-US"/>
        </a:p>
      </dgm:t>
    </dgm:pt>
  </dgm:ptLst>
  <dgm:cxnLst>
    <dgm:cxn modelId="{DE677F1C-5D79-104F-89BA-96B7C521397A}" type="presOf" srcId="{F5E05D70-9EA9-499F-B4E4-67D6B02EF6CD}" destId="{307319CB-DF68-4768-BF2B-10796C644147}" srcOrd="0" destOrd="0" presId="urn:microsoft.com/office/officeart/2005/8/layout/arrow2"/>
    <dgm:cxn modelId="{77C300B4-401B-9048-868D-DAFB9088FD80}" type="presOf" srcId="{E36FCC0F-8BD2-49F2-85FB-B2A5890A1C5A}" destId="{AFF0BD35-7629-4E29-8EB4-66661FFB8E31}" srcOrd="0" destOrd="0" presId="urn:microsoft.com/office/officeart/2005/8/layout/arrow2"/>
    <dgm:cxn modelId="{5FF9715E-B7F1-9640-B88C-2BD3B1932D29}" type="presOf" srcId="{4B55AD49-22C1-4B6D-9795-CDF8C6522281}" destId="{F70B9B2E-A157-4334-AF7F-0A02783BA414}" srcOrd="0" destOrd="0" presId="urn:microsoft.com/office/officeart/2005/8/layout/arrow2"/>
    <dgm:cxn modelId="{9AE8D30E-C20D-9648-956F-5B470BF604E2}" type="presOf" srcId="{DE5F7445-210A-4F50-833E-40C50F29BCC0}" destId="{A135DE8C-D36E-46E8-944F-C6941EC85E40}" srcOrd="0" destOrd="0" presId="urn:microsoft.com/office/officeart/2005/8/layout/arrow2"/>
    <dgm:cxn modelId="{51E19D7F-FEB7-4BA9-B622-D0C7845FBCF5}" srcId="{4B55AD49-22C1-4B6D-9795-CDF8C6522281}" destId="{F5E05D70-9EA9-499F-B4E4-67D6B02EF6CD}" srcOrd="0" destOrd="0" parTransId="{30C82DE0-5967-41E2-BDDC-2D5FADDFEDF1}" sibTransId="{C0DFEAB3-108D-49BD-8D56-AD00B27680FB}"/>
    <dgm:cxn modelId="{FE07EB03-EAD6-5147-9489-F75ABF842397}" type="presOf" srcId="{A0BD73BA-7E3C-4809-88A7-7894FA0D5891}" destId="{27901017-19CE-4DC3-A313-3D03DC2EA902}" srcOrd="0" destOrd="0" presId="urn:microsoft.com/office/officeart/2005/8/layout/arrow2"/>
    <dgm:cxn modelId="{B95451DC-D628-483D-BA3C-37F7215621D3}" srcId="{4B55AD49-22C1-4B6D-9795-CDF8C6522281}" destId="{A0BD73BA-7E3C-4809-88A7-7894FA0D5891}" srcOrd="2" destOrd="0" parTransId="{B8BB3FAC-443E-41AF-9469-34F70D148FA0}" sibTransId="{318329B3-E245-4474-AF1E-6DF49176E2ED}"/>
    <dgm:cxn modelId="{22A50F98-8BF1-4F09-8F67-F702A28791DB}" srcId="{4B55AD49-22C1-4B6D-9795-CDF8C6522281}" destId="{DE5F7445-210A-4F50-833E-40C50F29BCC0}" srcOrd="4" destOrd="0" parTransId="{A3354CED-4C7E-41F1-BE97-E0D102A61693}" sibTransId="{A4DAFA2C-C254-4B2A-8017-E1EBA77C8BCC}"/>
    <dgm:cxn modelId="{FE2A8FA8-080C-47E9-9CD2-8B1DCB1F30A0}" srcId="{4B55AD49-22C1-4B6D-9795-CDF8C6522281}" destId="{E36FCC0F-8BD2-49F2-85FB-B2A5890A1C5A}" srcOrd="1" destOrd="0" parTransId="{11169B82-AF1F-447F-BA5C-AC2B86A5E729}" sibTransId="{A7213937-9A74-47E6-9A10-5F5C5DB65C10}"/>
    <dgm:cxn modelId="{43FF345C-B4C2-4300-8802-7FBAA8E646D6}" srcId="{4B55AD49-22C1-4B6D-9795-CDF8C6522281}" destId="{D6C8C532-1251-4AA0-BE35-6C1FA62CA4D6}" srcOrd="3" destOrd="0" parTransId="{7630137A-5F30-4381-9820-B129D3362F1A}" sibTransId="{B7F123B2-D0BB-4A59-953D-40CF321D4B1B}"/>
    <dgm:cxn modelId="{A66F8C83-C6F7-4344-ABA6-A21D74D71ECE}" type="presOf" srcId="{D6C8C532-1251-4AA0-BE35-6C1FA62CA4D6}" destId="{96D5BEBD-2BEA-4728-AAC0-EE46D239E3CA}" srcOrd="0" destOrd="0" presId="urn:microsoft.com/office/officeart/2005/8/layout/arrow2"/>
    <dgm:cxn modelId="{1B5532B1-DB0C-2D47-ADA2-078D86DF35B6}" type="presParOf" srcId="{F70B9B2E-A157-4334-AF7F-0A02783BA414}" destId="{A509B2A3-1BFE-4AF3-A41B-8B55C6B09E04}" srcOrd="0" destOrd="0" presId="urn:microsoft.com/office/officeart/2005/8/layout/arrow2"/>
    <dgm:cxn modelId="{60D0E6DB-1701-8147-B23A-593A17882913}" type="presParOf" srcId="{F70B9B2E-A157-4334-AF7F-0A02783BA414}" destId="{692F93E2-F3C9-4F05-85C8-30FA6E2FB49B}" srcOrd="1" destOrd="0" presId="urn:microsoft.com/office/officeart/2005/8/layout/arrow2"/>
    <dgm:cxn modelId="{FC11DB9E-E85C-944F-8455-7A5D34174C71}" type="presParOf" srcId="{692F93E2-F3C9-4F05-85C8-30FA6E2FB49B}" destId="{43EC39D2-409B-4C02-8F6E-06FE0C490BD1}" srcOrd="0" destOrd="0" presId="urn:microsoft.com/office/officeart/2005/8/layout/arrow2"/>
    <dgm:cxn modelId="{9BF8D51B-0498-154D-BA99-542490299F62}" type="presParOf" srcId="{692F93E2-F3C9-4F05-85C8-30FA6E2FB49B}" destId="{307319CB-DF68-4768-BF2B-10796C644147}" srcOrd="1" destOrd="0" presId="urn:microsoft.com/office/officeart/2005/8/layout/arrow2"/>
    <dgm:cxn modelId="{CAE53A8A-1ABC-C840-A1BB-A947466D1C1D}" type="presParOf" srcId="{692F93E2-F3C9-4F05-85C8-30FA6E2FB49B}" destId="{2C11B155-A6E0-44D3-B1F6-C66B6B118DFF}" srcOrd="2" destOrd="0" presId="urn:microsoft.com/office/officeart/2005/8/layout/arrow2"/>
    <dgm:cxn modelId="{B4C28AFE-0BCF-A349-88F5-584C856A6D00}" type="presParOf" srcId="{692F93E2-F3C9-4F05-85C8-30FA6E2FB49B}" destId="{AFF0BD35-7629-4E29-8EB4-66661FFB8E31}" srcOrd="3" destOrd="0" presId="urn:microsoft.com/office/officeart/2005/8/layout/arrow2"/>
    <dgm:cxn modelId="{2AA2DA3E-79B6-FA4B-9E74-E3DEAAA9E28B}" type="presParOf" srcId="{692F93E2-F3C9-4F05-85C8-30FA6E2FB49B}" destId="{D67B73CA-BBBF-4CD4-8F2E-F0F86B8103E2}" srcOrd="4" destOrd="0" presId="urn:microsoft.com/office/officeart/2005/8/layout/arrow2"/>
    <dgm:cxn modelId="{15A89323-F64E-3948-ADD5-914079177168}" type="presParOf" srcId="{692F93E2-F3C9-4F05-85C8-30FA6E2FB49B}" destId="{27901017-19CE-4DC3-A313-3D03DC2EA902}" srcOrd="5" destOrd="0" presId="urn:microsoft.com/office/officeart/2005/8/layout/arrow2"/>
    <dgm:cxn modelId="{041C10D7-8D4B-7644-AA83-2D967E3C6ACA}" type="presParOf" srcId="{692F93E2-F3C9-4F05-85C8-30FA6E2FB49B}" destId="{9480A602-20F1-4D20-A9F2-A4BB3EA92B9E}" srcOrd="6" destOrd="0" presId="urn:microsoft.com/office/officeart/2005/8/layout/arrow2"/>
    <dgm:cxn modelId="{32C56DAB-C3B4-0248-A813-8A8EC794C3B1}" type="presParOf" srcId="{692F93E2-F3C9-4F05-85C8-30FA6E2FB49B}" destId="{96D5BEBD-2BEA-4728-AAC0-EE46D239E3CA}" srcOrd="7" destOrd="0" presId="urn:microsoft.com/office/officeart/2005/8/layout/arrow2"/>
    <dgm:cxn modelId="{C13699E5-F3A7-4B44-AD8B-FEC5CBD984BB}" type="presParOf" srcId="{692F93E2-F3C9-4F05-85C8-30FA6E2FB49B}" destId="{487CA396-19A9-4692-879C-7E8D5E54CF63}" srcOrd="8" destOrd="0" presId="urn:microsoft.com/office/officeart/2005/8/layout/arrow2"/>
    <dgm:cxn modelId="{B4E1EF9D-CA36-644C-B715-14FA2514E643}" type="presParOf" srcId="{692F93E2-F3C9-4F05-85C8-30FA6E2FB49B}" destId="{A135DE8C-D36E-46E8-944F-C6941EC85E40}" srcOrd="9"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9B2A3-1BFE-4AF3-A41B-8B55C6B09E04}">
      <dsp:nvSpPr>
        <dsp:cNvPr id="0" name=""/>
        <dsp:cNvSpPr/>
      </dsp:nvSpPr>
      <dsp:spPr>
        <a:xfrm>
          <a:off x="91439" y="0"/>
          <a:ext cx="8046720" cy="50291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C39D2-409B-4C02-8F6E-06FE0C490BD1}">
      <dsp:nvSpPr>
        <dsp:cNvPr id="0" name=""/>
        <dsp:cNvSpPr/>
      </dsp:nvSpPr>
      <dsp:spPr>
        <a:xfrm>
          <a:off x="884041" y="3739713"/>
          <a:ext cx="185074" cy="18507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7319CB-DF68-4768-BF2B-10796C644147}">
      <dsp:nvSpPr>
        <dsp:cNvPr id="0" name=""/>
        <dsp:cNvSpPr/>
      </dsp:nvSpPr>
      <dsp:spPr>
        <a:xfrm>
          <a:off x="976579" y="3832250"/>
          <a:ext cx="1054120" cy="1196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67" tIns="0" rIns="0" bIns="0" numCol="1" spcCol="1270" anchor="t" anchorCtr="0">
          <a:noAutofit/>
        </a:bodyPr>
        <a:lstStyle/>
        <a:p>
          <a:pPr lvl="0" algn="l" defTabSz="755650">
            <a:lnSpc>
              <a:spcPct val="90000"/>
            </a:lnSpc>
            <a:spcBef>
              <a:spcPct val="0"/>
            </a:spcBef>
            <a:spcAft>
              <a:spcPct val="35000"/>
            </a:spcAft>
          </a:pPr>
          <a:r>
            <a:rPr lang="en-US" sz="1700" b="1" kern="1200" dirty="0" smtClean="0">
              <a:solidFill>
                <a:schemeClr val="bg1"/>
              </a:solidFill>
            </a:rPr>
            <a:t>November 2011</a:t>
          </a:r>
          <a:endParaRPr lang="en-US" sz="1700" b="1" kern="1200" dirty="0">
            <a:solidFill>
              <a:schemeClr val="bg1"/>
            </a:solidFill>
          </a:endParaRPr>
        </a:p>
      </dsp:txBody>
      <dsp:txXfrm>
        <a:off x="976579" y="3832250"/>
        <a:ext cx="1054120" cy="1196949"/>
      </dsp:txXfrm>
    </dsp:sp>
    <dsp:sp modelId="{2C11B155-A6E0-44D3-B1F6-C66B6B118DFF}">
      <dsp:nvSpPr>
        <dsp:cNvPr id="0" name=""/>
        <dsp:cNvSpPr/>
      </dsp:nvSpPr>
      <dsp:spPr>
        <a:xfrm>
          <a:off x="1885858" y="2777124"/>
          <a:ext cx="289681" cy="2896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0BD35-7629-4E29-8EB4-66661FFB8E31}">
      <dsp:nvSpPr>
        <dsp:cNvPr id="0" name=""/>
        <dsp:cNvSpPr/>
      </dsp:nvSpPr>
      <dsp:spPr>
        <a:xfrm>
          <a:off x="2030699" y="2921965"/>
          <a:ext cx="1335755" cy="210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96" tIns="0" rIns="0" bIns="0" numCol="1" spcCol="1270" anchor="t" anchorCtr="0">
          <a:noAutofit/>
        </a:bodyPr>
        <a:lstStyle/>
        <a:p>
          <a:pPr lvl="0" algn="l" defTabSz="755650">
            <a:lnSpc>
              <a:spcPct val="90000"/>
            </a:lnSpc>
            <a:spcBef>
              <a:spcPct val="0"/>
            </a:spcBef>
            <a:spcAft>
              <a:spcPct val="35000"/>
            </a:spcAft>
          </a:pPr>
          <a:r>
            <a:rPr lang="en-US" sz="1700" b="1" kern="1200" dirty="0" smtClean="0">
              <a:solidFill>
                <a:schemeClr val="bg1"/>
              </a:solidFill>
            </a:rPr>
            <a:t>December 2013</a:t>
          </a:r>
          <a:endParaRPr lang="en-US" sz="1700" b="1" kern="1200" dirty="0">
            <a:solidFill>
              <a:schemeClr val="bg1"/>
            </a:solidFill>
          </a:endParaRPr>
        </a:p>
      </dsp:txBody>
      <dsp:txXfrm>
        <a:off x="2030699" y="2921965"/>
        <a:ext cx="1335755" cy="2107234"/>
      </dsp:txXfrm>
    </dsp:sp>
    <dsp:sp modelId="{D67B73CA-BBBF-4CD4-8F2E-F0F86B8103E2}">
      <dsp:nvSpPr>
        <dsp:cNvPr id="0" name=""/>
        <dsp:cNvSpPr/>
      </dsp:nvSpPr>
      <dsp:spPr>
        <a:xfrm>
          <a:off x="3173333" y="2009668"/>
          <a:ext cx="386242" cy="3862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01017-19CE-4DC3-A313-3D03DC2EA902}">
      <dsp:nvSpPr>
        <dsp:cNvPr id="0" name=""/>
        <dsp:cNvSpPr/>
      </dsp:nvSpPr>
      <dsp:spPr>
        <a:xfrm>
          <a:off x="3366455" y="2202789"/>
          <a:ext cx="1553016" cy="2826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662" tIns="0" rIns="0" bIns="0" numCol="1" spcCol="1270" anchor="t" anchorCtr="0">
          <a:noAutofit/>
        </a:bodyPr>
        <a:lstStyle/>
        <a:p>
          <a:pPr lvl="0" algn="l" defTabSz="755650">
            <a:lnSpc>
              <a:spcPct val="90000"/>
            </a:lnSpc>
            <a:spcBef>
              <a:spcPct val="0"/>
            </a:spcBef>
            <a:spcAft>
              <a:spcPct val="35000"/>
            </a:spcAft>
          </a:pPr>
          <a:r>
            <a:rPr lang="en-US" sz="1700" b="1" kern="1200" dirty="0" smtClean="0">
              <a:solidFill>
                <a:schemeClr val="bg1"/>
              </a:solidFill>
            </a:rPr>
            <a:t>Jan-Feb 2014</a:t>
          </a:r>
          <a:endParaRPr lang="en-US" sz="1700" b="1" kern="1200" dirty="0">
            <a:solidFill>
              <a:schemeClr val="bg1"/>
            </a:solidFill>
          </a:endParaRPr>
        </a:p>
      </dsp:txBody>
      <dsp:txXfrm>
        <a:off x="3366455" y="2202789"/>
        <a:ext cx="1553016" cy="2826410"/>
      </dsp:txXfrm>
    </dsp:sp>
    <dsp:sp modelId="{9480A602-20F1-4D20-A9F2-A4BB3EA92B9E}">
      <dsp:nvSpPr>
        <dsp:cNvPr id="0" name=""/>
        <dsp:cNvSpPr/>
      </dsp:nvSpPr>
      <dsp:spPr>
        <a:xfrm>
          <a:off x="4670023" y="1410187"/>
          <a:ext cx="498896" cy="49889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D5BEBD-2BEA-4728-AAC0-EE46D239E3CA}">
      <dsp:nvSpPr>
        <dsp:cNvPr id="0" name=""/>
        <dsp:cNvSpPr/>
      </dsp:nvSpPr>
      <dsp:spPr>
        <a:xfrm>
          <a:off x="4919471" y="1659635"/>
          <a:ext cx="1609344" cy="336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355" tIns="0" rIns="0" bIns="0" numCol="1" spcCol="1270" anchor="t" anchorCtr="0">
          <a:noAutofit/>
        </a:bodyPr>
        <a:lstStyle/>
        <a:p>
          <a:pPr lvl="0" algn="l" defTabSz="755650">
            <a:lnSpc>
              <a:spcPct val="90000"/>
            </a:lnSpc>
            <a:spcBef>
              <a:spcPct val="0"/>
            </a:spcBef>
            <a:spcAft>
              <a:spcPct val="35000"/>
            </a:spcAft>
          </a:pPr>
          <a:r>
            <a:rPr lang="en-US" sz="1700" b="1" kern="1200" dirty="0" smtClean="0">
              <a:solidFill>
                <a:schemeClr val="bg1"/>
              </a:solidFill>
            </a:rPr>
            <a:t>March-April 2014</a:t>
          </a:r>
          <a:endParaRPr lang="en-US" sz="1700" b="1" kern="1200" dirty="0">
            <a:solidFill>
              <a:schemeClr val="bg1"/>
            </a:solidFill>
          </a:endParaRPr>
        </a:p>
      </dsp:txBody>
      <dsp:txXfrm>
        <a:off x="4919471" y="1659635"/>
        <a:ext cx="1609344" cy="3369564"/>
      </dsp:txXfrm>
    </dsp:sp>
    <dsp:sp modelId="{487CA396-19A9-4692-879C-7E8D5E54CF63}">
      <dsp:nvSpPr>
        <dsp:cNvPr id="0" name=""/>
        <dsp:cNvSpPr/>
      </dsp:nvSpPr>
      <dsp:spPr>
        <a:xfrm>
          <a:off x="6210970" y="1009863"/>
          <a:ext cx="635690" cy="6356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35DE8C-D36E-46E8-944F-C6941EC85E40}">
      <dsp:nvSpPr>
        <dsp:cNvPr id="0" name=""/>
        <dsp:cNvSpPr/>
      </dsp:nvSpPr>
      <dsp:spPr>
        <a:xfrm>
          <a:off x="6528816" y="1327708"/>
          <a:ext cx="1609344" cy="3701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839" tIns="0" rIns="0" bIns="0" numCol="1" spcCol="1270" anchor="t" anchorCtr="0">
          <a:noAutofit/>
        </a:bodyPr>
        <a:lstStyle/>
        <a:p>
          <a:pPr lvl="0" algn="l" defTabSz="755650">
            <a:lnSpc>
              <a:spcPct val="90000"/>
            </a:lnSpc>
            <a:spcBef>
              <a:spcPct val="0"/>
            </a:spcBef>
            <a:spcAft>
              <a:spcPct val="35000"/>
            </a:spcAft>
          </a:pPr>
          <a:r>
            <a:rPr lang="en-US" sz="1700" b="1" kern="1200" dirty="0" smtClean="0">
              <a:solidFill>
                <a:schemeClr val="bg1"/>
              </a:solidFill>
            </a:rPr>
            <a:t>May-Sept. 2014</a:t>
          </a:r>
          <a:endParaRPr lang="en-US" sz="1700" b="1" kern="1200" dirty="0">
            <a:solidFill>
              <a:schemeClr val="bg1"/>
            </a:solidFill>
          </a:endParaRPr>
        </a:p>
      </dsp:txBody>
      <dsp:txXfrm>
        <a:off x="6528816" y="1327708"/>
        <a:ext cx="1609344" cy="370149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0B5BBC-0741-AD4A-9305-3C770CD892B0}" type="datetimeFigureOut">
              <a:rPr lang="en-US" smtClean="0"/>
              <a:t>4/27/15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889F9D-FD1F-3B41-BDFB-B6153E1DFD26}" type="slidenum">
              <a:rPr lang="en-US" smtClean="0"/>
              <a:t>‹#›</a:t>
            </a:fld>
            <a:endParaRPr lang="en-US"/>
          </a:p>
        </p:txBody>
      </p:sp>
    </p:spTree>
    <p:extLst>
      <p:ext uri="{BB962C8B-B14F-4D97-AF65-F5344CB8AC3E}">
        <p14:creationId xmlns:p14="http://schemas.microsoft.com/office/powerpoint/2010/main" val="21933162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today about the role that big data can play in supporting our common goal to halt deforestation in primary forests.</a:t>
            </a:r>
          </a:p>
          <a:p>
            <a:endParaRPr lang="en-US" baseline="0" dirty="0" smtClean="0"/>
          </a:p>
          <a:p>
            <a:r>
              <a:rPr lang="en-US" baseline="0" dirty="0" smtClean="0"/>
              <a:t>I lead an initiative at WRI called Global Forest Watch, which is a new, online forest monitoring and alerting system that we launched in February of this year with over 40 partners. At GFW, we believe that data, and particularly open data, is a critical and unfortunately often lacking input for effective decision-making.</a:t>
            </a:r>
          </a:p>
          <a:p>
            <a:endParaRPr lang="en-US" baseline="0" dirty="0" smtClean="0"/>
          </a:p>
          <a:p>
            <a:r>
              <a:rPr lang="en-US" baseline="0" dirty="0" smtClean="0"/>
              <a:t>In particular, and in the context of International Development, I think that data can do three really important things for us:</a:t>
            </a:r>
          </a:p>
          <a:p>
            <a:endParaRPr lang="en-US" baseline="0" dirty="0" smtClean="0"/>
          </a:p>
          <a:p>
            <a:r>
              <a:rPr lang="en-US" baseline="0" dirty="0" smtClean="0"/>
              <a:t>Make the case – when we need to convince policy-makers and other decision-makers that global action is needed</a:t>
            </a:r>
          </a:p>
          <a:p>
            <a:r>
              <a:rPr lang="en-US" baseline="0" dirty="0" smtClean="0"/>
              <a:t>Made decisions – so our priorities, strategies, and interventions are guided by evidence</a:t>
            </a:r>
          </a:p>
          <a:p>
            <a:r>
              <a:rPr lang="en-US" baseline="0" dirty="0" smtClean="0"/>
              <a:t>Make progress – need to see if we are actually meeting the commitments we have made. If we are failing, need to see that to. And we need to understand when, where, and why we are succeeding or failing.</a:t>
            </a:r>
          </a:p>
          <a:p>
            <a:endParaRPr lang="en-US" baseline="0" dirty="0" smtClean="0"/>
          </a:p>
          <a:p>
            <a:r>
              <a:rPr lang="en-US" baseline="0" dirty="0" smtClean="0"/>
              <a:t>But in order for data to be useful in these way, it needs to be:</a:t>
            </a:r>
          </a:p>
          <a:p>
            <a:endParaRPr lang="en-US" baseline="0" dirty="0" smtClean="0"/>
          </a:p>
          <a:p>
            <a:r>
              <a:rPr lang="en-US" baseline="0" dirty="0" smtClean="0"/>
              <a:t>Globally consistent</a:t>
            </a:r>
          </a:p>
          <a:p>
            <a:r>
              <a:rPr lang="en-US" baseline="0" dirty="0" smtClean="0"/>
              <a:t>Frequently updated</a:t>
            </a:r>
          </a:p>
          <a:p>
            <a:r>
              <a:rPr lang="en-US" baseline="0" dirty="0" smtClean="0"/>
              <a:t>Spatially explicit and precise</a:t>
            </a:r>
          </a:p>
        </p:txBody>
      </p:sp>
      <p:sp>
        <p:nvSpPr>
          <p:cNvPr id="4" name="Slide Number Placeholder 3"/>
          <p:cNvSpPr>
            <a:spLocks noGrp="1"/>
          </p:cNvSpPr>
          <p:nvPr>
            <p:ph type="sldNum" sz="quarter" idx="10"/>
          </p:nvPr>
        </p:nvSpPr>
        <p:spPr/>
        <p:txBody>
          <a:bodyPr/>
          <a:lstStyle/>
          <a:p>
            <a:fld id="{DCA2A0FD-73B6-4A32-BA85-24A9C63E0432}"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684675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satellite imagery is allowing</a:t>
            </a:r>
            <a:r>
              <a:rPr lang="en-US" baseline="0" dirty="0" smtClean="0"/>
              <a:t> us to keep companies accountable for their actions, remotely monitor how development is affecting ecosystems. </a:t>
            </a:r>
          </a:p>
          <a:p>
            <a:endParaRPr lang="en-US" baseline="0" dirty="0" smtClean="0"/>
          </a:p>
          <a:p>
            <a:r>
              <a:rPr lang="en-US" baseline="0" dirty="0" smtClean="0"/>
              <a:t>Facing legal action against this company for clearing closed-canopy primary forest. </a:t>
            </a:r>
          </a:p>
          <a:p>
            <a:endParaRPr lang="en-US" baseline="0" dirty="0" smtClean="0"/>
          </a:p>
          <a:p>
            <a:r>
              <a:rPr lang="en-US" baseline="0" dirty="0" smtClean="0"/>
              <a:t>This is all great, but ideally we would catch this behavior before it happens, or at least identify hotspots or areas where it is most likely to occur. </a:t>
            </a:r>
            <a:endParaRPr lang="en-US" dirty="0" smtClean="0"/>
          </a:p>
          <a:p>
            <a:endParaRPr lang="en-US" dirty="0"/>
          </a:p>
        </p:txBody>
      </p:sp>
      <p:sp>
        <p:nvSpPr>
          <p:cNvPr id="4" name="Slide Number Placeholder 3"/>
          <p:cNvSpPr>
            <a:spLocks noGrp="1"/>
          </p:cNvSpPr>
          <p:nvPr>
            <p:ph type="sldNum" sz="quarter" idx="10"/>
          </p:nvPr>
        </p:nvSpPr>
        <p:spPr/>
        <p:txBody>
          <a:bodyPr/>
          <a:lstStyle/>
          <a:p>
            <a:fld id="{8B889F9D-FD1F-3B41-BDFB-B6153E1DFD26}" type="slidenum">
              <a:rPr lang="en-US" smtClean="0"/>
              <a:t>3</a:t>
            </a:fld>
            <a:endParaRPr lang="en-US"/>
          </a:p>
        </p:txBody>
      </p:sp>
    </p:spTree>
    <p:extLst>
      <p:ext uri="{BB962C8B-B14F-4D97-AF65-F5344CB8AC3E}">
        <p14:creationId xmlns:p14="http://schemas.microsoft.com/office/powerpoint/2010/main" val="84957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smtClean="0"/>
              <a:t>What did we create? What is global forest watch?</a:t>
            </a:r>
          </a:p>
          <a:p>
            <a:pPr marL="171450" indent="-171450">
              <a:buFont typeface="Arial" panose="020B0604020202020204" pitchFamily="34" charset="0"/>
              <a:buChar char="•"/>
            </a:pPr>
            <a:r>
              <a:rPr lang="en-US" dirty="0" smtClean="0"/>
              <a:t>Online global forest monitoring and</a:t>
            </a:r>
            <a:r>
              <a:rPr lang="en-US" baseline="0" dirty="0" smtClean="0"/>
              <a:t> management platform</a:t>
            </a:r>
          </a:p>
          <a:p>
            <a:pPr marL="171450" indent="-171450">
              <a:buFont typeface="Arial" panose="020B0604020202020204" pitchFamily="34" charset="0"/>
              <a:buChar char="•"/>
            </a:pPr>
            <a:r>
              <a:rPr lang="en-US" baseline="0" dirty="0" smtClean="0"/>
              <a:t>Harnesses power</a:t>
            </a:r>
          </a:p>
          <a:p>
            <a:pPr marL="628650" lvl="1" indent="-171450">
              <a:buFont typeface="Arial" panose="020B0604020202020204" pitchFamily="34" charset="0"/>
              <a:buChar char="•"/>
            </a:pPr>
            <a:r>
              <a:rPr lang="en-US" baseline="0" dirty="0" smtClean="0"/>
              <a:t>satellite imagery</a:t>
            </a:r>
          </a:p>
          <a:p>
            <a:pPr marL="628650" lvl="1" indent="-171450">
              <a:buFont typeface="Arial" panose="020B0604020202020204" pitchFamily="34" charset="0"/>
              <a:buChar char="•"/>
            </a:pPr>
            <a:r>
              <a:rPr lang="en-US" baseline="0" dirty="0" smtClean="0"/>
              <a:t>cloud computing</a:t>
            </a:r>
          </a:p>
          <a:p>
            <a:pPr marL="628650" lvl="1" indent="-171450">
              <a:buFont typeface="Arial" panose="020B0604020202020204" pitchFamily="34" charset="0"/>
              <a:buChar char="•"/>
            </a:pPr>
            <a:r>
              <a:rPr lang="en-US" baseline="0" dirty="0" smtClean="0"/>
              <a:t>crowdsourcing</a:t>
            </a:r>
          </a:p>
          <a:p>
            <a:pPr marL="628650" lvl="1" indent="-171450">
              <a:buFont typeface="Arial" panose="020B0604020202020204" pitchFamily="34" charset="0"/>
              <a:buChar char="•"/>
            </a:pPr>
            <a:r>
              <a:rPr lang="en-US" baseline="0" dirty="0" smtClean="0"/>
              <a:t>open data</a:t>
            </a:r>
          </a:p>
          <a:p>
            <a:pPr marL="171450" indent="-171450">
              <a:buFont typeface="Arial" panose="020B0604020202020204" pitchFamily="34" charset="0"/>
              <a:buChar char="•"/>
            </a:pPr>
            <a:r>
              <a:rPr lang="en-US" baseline="0" dirty="0" smtClean="0"/>
              <a:t>Provide free, accessible, easy-to-understand information about what’s happening in forests around the world in near-real time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smtClean="0"/>
              <a:t>GATHER forest information from</a:t>
            </a:r>
          </a:p>
          <a:p>
            <a:pPr marL="171450" indent="-171450">
              <a:buFont typeface="Arial" panose="020B0604020202020204" pitchFamily="34" charset="0"/>
              <a:buChar char="•"/>
            </a:pPr>
            <a:r>
              <a:rPr lang="en-US" baseline="0" dirty="0" smtClean="0"/>
              <a:t>satellite imagery</a:t>
            </a:r>
          </a:p>
          <a:p>
            <a:pPr marL="171450" indent="-171450">
              <a:buFont typeface="Arial" panose="020B0604020202020204" pitchFamily="34" charset="0"/>
              <a:buChar char="•"/>
            </a:pPr>
            <a:r>
              <a:rPr lang="en-US" baseline="0" dirty="0" smtClean="0"/>
              <a:t>open data from governments, companies, NGOs, </a:t>
            </a:r>
            <a:r>
              <a:rPr lang="en-US" baseline="0" dirty="0" err="1" smtClean="0"/>
              <a:t>etc</a:t>
            </a:r>
            <a:r>
              <a:rPr lang="en-US" baseline="0" dirty="0" smtClean="0"/>
              <a:t>, </a:t>
            </a:r>
          </a:p>
          <a:p>
            <a:pPr marL="171450" indent="-171450">
              <a:buFont typeface="Arial" panose="020B0604020202020204" pitchFamily="34" charset="0"/>
              <a:buChar char="•"/>
            </a:pPr>
            <a:r>
              <a:rPr lang="en-US" baseline="0" dirty="0" smtClean="0"/>
              <a:t>on the ground</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ANALYZE using cloud computing, GIS,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SHARE with everyone, but most importantly </a:t>
            </a:r>
            <a:r>
              <a:rPr lang="en-US" b="1" baseline="0" dirty="0" smtClean="0"/>
              <a:t>with</a:t>
            </a:r>
            <a:r>
              <a:rPr lang="en-US" baseline="0" dirty="0" smtClean="0"/>
              <a:t> </a:t>
            </a:r>
            <a:r>
              <a:rPr lang="en-US" b="1" baseline="0" dirty="0" smtClean="0"/>
              <a:t>key decision makers</a:t>
            </a:r>
            <a:r>
              <a:rPr lang="en-US" baseline="0" dirty="0" smtClean="0"/>
              <a:t> </a:t>
            </a:r>
          </a:p>
        </p:txBody>
      </p:sp>
      <p:sp>
        <p:nvSpPr>
          <p:cNvPr id="4" name="Slide Number Placeholder 3"/>
          <p:cNvSpPr>
            <a:spLocks noGrp="1"/>
          </p:cNvSpPr>
          <p:nvPr>
            <p:ph type="sldNum" sz="quarter" idx="10"/>
          </p:nvPr>
        </p:nvSpPr>
        <p:spPr/>
        <p:txBody>
          <a:bodyPr/>
          <a:lstStyle/>
          <a:p>
            <a:fld id="{0186789B-C63D-4A8D-986F-40E37A495397}"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smtClean="0"/>
              <a:t>What did we create? What is global forest watch?</a:t>
            </a:r>
          </a:p>
          <a:p>
            <a:pPr marL="171450" indent="-171450">
              <a:buFont typeface="Arial" panose="020B0604020202020204" pitchFamily="34" charset="0"/>
              <a:buChar char="•"/>
            </a:pPr>
            <a:r>
              <a:rPr lang="en-US" dirty="0" smtClean="0"/>
              <a:t>Online global forest monitoring and</a:t>
            </a:r>
            <a:r>
              <a:rPr lang="en-US" baseline="0" dirty="0" smtClean="0"/>
              <a:t> management platform</a:t>
            </a:r>
          </a:p>
          <a:p>
            <a:pPr marL="171450" indent="-171450">
              <a:buFont typeface="Arial" panose="020B0604020202020204" pitchFamily="34" charset="0"/>
              <a:buChar char="•"/>
            </a:pPr>
            <a:r>
              <a:rPr lang="en-US" baseline="0" dirty="0" smtClean="0"/>
              <a:t>Harnesses power</a:t>
            </a:r>
          </a:p>
          <a:p>
            <a:pPr marL="628650" lvl="1" indent="-171450">
              <a:buFont typeface="Arial" panose="020B0604020202020204" pitchFamily="34" charset="0"/>
              <a:buChar char="•"/>
            </a:pPr>
            <a:r>
              <a:rPr lang="en-US" baseline="0" dirty="0" smtClean="0"/>
              <a:t>satellite imagery</a:t>
            </a:r>
          </a:p>
          <a:p>
            <a:pPr marL="628650" lvl="1" indent="-171450">
              <a:buFont typeface="Arial" panose="020B0604020202020204" pitchFamily="34" charset="0"/>
              <a:buChar char="•"/>
            </a:pPr>
            <a:r>
              <a:rPr lang="en-US" baseline="0" dirty="0" smtClean="0"/>
              <a:t>cloud computing</a:t>
            </a:r>
          </a:p>
          <a:p>
            <a:pPr marL="628650" lvl="1" indent="-171450">
              <a:buFont typeface="Arial" panose="020B0604020202020204" pitchFamily="34" charset="0"/>
              <a:buChar char="•"/>
            </a:pPr>
            <a:r>
              <a:rPr lang="en-US" baseline="0" dirty="0" smtClean="0"/>
              <a:t>crowdsourcing</a:t>
            </a:r>
          </a:p>
          <a:p>
            <a:pPr marL="628650" lvl="1" indent="-171450">
              <a:buFont typeface="Arial" panose="020B0604020202020204" pitchFamily="34" charset="0"/>
              <a:buChar char="•"/>
            </a:pPr>
            <a:r>
              <a:rPr lang="en-US" baseline="0" dirty="0" smtClean="0"/>
              <a:t>open data</a:t>
            </a:r>
          </a:p>
          <a:p>
            <a:pPr marL="171450" indent="-171450">
              <a:buFont typeface="Arial" panose="020B0604020202020204" pitchFamily="34" charset="0"/>
              <a:buChar char="•"/>
            </a:pPr>
            <a:r>
              <a:rPr lang="en-US" baseline="0" dirty="0" smtClean="0"/>
              <a:t>Provide free, accessible, easy-to-understand information about what’s happening in forests around the world in near-real time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smtClean="0"/>
              <a:t>GATHER forest information from</a:t>
            </a:r>
          </a:p>
          <a:p>
            <a:pPr marL="171450" indent="-171450">
              <a:buFont typeface="Arial" panose="020B0604020202020204" pitchFamily="34" charset="0"/>
              <a:buChar char="•"/>
            </a:pPr>
            <a:r>
              <a:rPr lang="en-US" baseline="0" dirty="0" smtClean="0"/>
              <a:t>satellite imagery</a:t>
            </a:r>
          </a:p>
          <a:p>
            <a:pPr marL="171450" indent="-171450">
              <a:buFont typeface="Arial" panose="020B0604020202020204" pitchFamily="34" charset="0"/>
              <a:buChar char="•"/>
            </a:pPr>
            <a:r>
              <a:rPr lang="en-US" baseline="0" dirty="0" smtClean="0"/>
              <a:t>open data from governments, companies, NGOs, </a:t>
            </a:r>
            <a:r>
              <a:rPr lang="en-US" baseline="0" dirty="0" err="1" smtClean="0"/>
              <a:t>etc</a:t>
            </a:r>
            <a:r>
              <a:rPr lang="en-US" baseline="0" dirty="0" smtClean="0"/>
              <a:t>, </a:t>
            </a:r>
          </a:p>
          <a:p>
            <a:pPr marL="171450" indent="-171450">
              <a:buFont typeface="Arial" panose="020B0604020202020204" pitchFamily="34" charset="0"/>
              <a:buChar char="•"/>
            </a:pPr>
            <a:r>
              <a:rPr lang="en-US" baseline="0" dirty="0" smtClean="0"/>
              <a:t>on the ground</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ANALYZE using cloud computing, GIS,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SHARE with everyone, but most importantly </a:t>
            </a:r>
            <a:r>
              <a:rPr lang="en-US" b="1" baseline="0" dirty="0" smtClean="0"/>
              <a:t>with</a:t>
            </a:r>
            <a:r>
              <a:rPr lang="en-US" baseline="0" dirty="0" smtClean="0"/>
              <a:t> </a:t>
            </a:r>
            <a:r>
              <a:rPr lang="en-US" b="1" baseline="0" dirty="0" smtClean="0"/>
              <a:t>key decision makers</a:t>
            </a:r>
            <a:r>
              <a:rPr lang="en-US" baseline="0" dirty="0" smtClean="0"/>
              <a:t> </a:t>
            </a:r>
          </a:p>
        </p:txBody>
      </p:sp>
      <p:sp>
        <p:nvSpPr>
          <p:cNvPr id="4" name="Slide Number Placeholder 3"/>
          <p:cNvSpPr>
            <a:spLocks noGrp="1"/>
          </p:cNvSpPr>
          <p:nvPr>
            <p:ph type="sldNum" sz="quarter" idx="10"/>
          </p:nvPr>
        </p:nvSpPr>
        <p:spPr/>
        <p:txBody>
          <a:bodyPr/>
          <a:lstStyle/>
          <a:p>
            <a:fld id="{0186789B-C63D-4A8D-986F-40E37A495397}" type="slidenum">
              <a:rPr lang="en-US" smtClean="0">
                <a:solidFill>
                  <a:prstClr val="black"/>
                </a:solidFill>
              </a:rPr>
              <a:pPr/>
              <a:t>5</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smtClean="0"/>
              <a:t>What did we create? What is global forest watch?</a:t>
            </a:r>
          </a:p>
          <a:p>
            <a:pPr marL="171450" indent="-171450">
              <a:buFont typeface="Arial" panose="020B0604020202020204" pitchFamily="34" charset="0"/>
              <a:buChar char="•"/>
            </a:pPr>
            <a:r>
              <a:rPr lang="en-US" dirty="0" smtClean="0"/>
              <a:t>Online global forest monitoring and</a:t>
            </a:r>
            <a:r>
              <a:rPr lang="en-US" baseline="0" dirty="0" smtClean="0"/>
              <a:t> management platform</a:t>
            </a:r>
          </a:p>
          <a:p>
            <a:pPr marL="171450" indent="-171450">
              <a:buFont typeface="Arial" panose="020B0604020202020204" pitchFamily="34" charset="0"/>
              <a:buChar char="•"/>
            </a:pPr>
            <a:r>
              <a:rPr lang="en-US" baseline="0" dirty="0" smtClean="0"/>
              <a:t>Harnesses power</a:t>
            </a:r>
          </a:p>
          <a:p>
            <a:pPr marL="628650" lvl="1" indent="-171450">
              <a:buFont typeface="Arial" panose="020B0604020202020204" pitchFamily="34" charset="0"/>
              <a:buChar char="•"/>
            </a:pPr>
            <a:r>
              <a:rPr lang="en-US" baseline="0" dirty="0" smtClean="0"/>
              <a:t>satellite imagery</a:t>
            </a:r>
          </a:p>
          <a:p>
            <a:pPr marL="628650" lvl="1" indent="-171450">
              <a:buFont typeface="Arial" panose="020B0604020202020204" pitchFamily="34" charset="0"/>
              <a:buChar char="•"/>
            </a:pPr>
            <a:r>
              <a:rPr lang="en-US" baseline="0" dirty="0" smtClean="0"/>
              <a:t>cloud computing</a:t>
            </a:r>
          </a:p>
          <a:p>
            <a:pPr marL="628650" lvl="1" indent="-171450">
              <a:buFont typeface="Arial" panose="020B0604020202020204" pitchFamily="34" charset="0"/>
              <a:buChar char="•"/>
            </a:pPr>
            <a:r>
              <a:rPr lang="en-US" baseline="0" dirty="0" smtClean="0"/>
              <a:t>crowdsourcing</a:t>
            </a:r>
          </a:p>
          <a:p>
            <a:pPr marL="628650" lvl="1" indent="-171450">
              <a:buFont typeface="Arial" panose="020B0604020202020204" pitchFamily="34" charset="0"/>
              <a:buChar char="•"/>
            </a:pPr>
            <a:r>
              <a:rPr lang="en-US" baseline="0" dirty="0" smtClean="0"/>
              <a:t>open data</a:t>
            </a:r>
          </a:p>
          <a:p>
            <a:pPr marL="171450" indent="-171450">
              <a:buFont typeface="Arial" panose="020B0604020202020204" pitchFamily="34" charset="0"/>
              <a:buChar char="•"/>
            </a:pPr>
            <a:r>
              <a:rPr lang="en-US" baseline="0" dirty="0" smtClean="0"/>
              <a:t>Provide free, accessible, easy-to-understand information about what’s happening in forests around the world in near-real time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smtClean="0"/>
              <a:t>GATHER forest information from</a:t>
            </a:r>
          </a:p>
          <a:p>
            <a:pPr marL="171450" indent="-171450">
              <a:buFont typeface="Arial" panose="020B0604020202020204" pitchFamily="34" charset="0"/>
              <a:buChar char="•"/>
            </a:pPr>
            <a:r>
              <a:rPr lang="en-US" baseline="0" dirty="0" smtClean="0"/>
              <a:t>satellite imagery</a:t>
            </a:r>
          </a:p>
          <a:p>
            <a:pPr marL="171450" indent="-171450">
              <a:buFont typeface="Arial" panose="020B0604020202020204" pitchFamily="34" charset="0"/>
              <a:buChar char="•"/>
            </a:pPr>
            <a:r>
              <a:rPr lang="en-US" baseline="0" dirty="0" smtClean="0"/>
              <a:t>open data from governments, companies, NGOs, </a:t>
            </a:r>
            <a:r>
              <a:rPr lang="en-US" baseline="0" dirty="0" err="1" smtClean="0"/>
              <a:t>etc</a:t>
            </a:r>
            <a:r>
              <a:rPr lang="en-US" baseline="0" dirty="0" smtClean="0"/>
              <a:t>, </a:t>
            </a:r>
          </a:p>
          <a:p>
            <a:pPr marL="171450" indent="-171450">
              <a:buFont typeface="Arial" panose="020B0604020202020204" pitchFamily="34" charset="0"/>
              <a:buChar char="•"/>
            </a:pPr>
            <a:r>
              <a:rPr lang="en-US" baseline="0" dirty="0" smtClean="0"/>
              <a:t>on the ground</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ANALYZE using cloud computing, GIS, etc.</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SHARE with everyone, but most importantly </a:t>
            </a:r>
            <a:r>
              <a:rPr lang="en-US" b="1" baseline="0" dirty="0" smtClean="0"/>
              <a:t>with</a:t>
            </a:r>
            <a:r>
              <a:rPr lang="en-US" baseline="0" dirty="0" smtClean="0"/>
              <a:t> </a:t>
            </a:r>
            <a:r>
              <a:rPr lang="en-US" b="1" baseline="0" dirty="0" smtClean="0"/>
              <a:t>key decision makers</a:t>
            </a:r>
            <a:r>
              <a:rPr lang="en-US" baseline="0" dirty="0" smtClean="0"/>
              <a:t> </a:t>
            </a:r>
          </a:p>
        </p:txBody>
      </p:sp>
      <p:sp>
        <p:nvSpPr>
          <p:cNvPr id="4" name="Slide Number Placeholder 3"/>
          <p:cNvSpPr>
            <a:spLocks noGrp="1"/>
          </p:cNvSpPr>
          <p:nvPr>
            <p:ph type="sldNum" sz="quarter" idx="10"/>
          </p:nvPr>
        </p:nvSpPr>
        <p:spPr/>
        <p:txBody>
          <a:bodyPr/>
          <a:lstStyle/>
          <a:p>
            <a:fld id="{0186789B-C63D-4A8D-986F-40E37A495397}" type="slidenum">
              <a:rPr lang="en-US" smtClean="0">
                <a:solidFill>
                  <a:prstClr val="black"/>
                </a:solidFill>
              </a:rPr>
              <a:pPr/>
              <a:t>6</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smtClean="0"/>
              <a:t>Beginning with </a:t>
            </a:r>
            <a:r>
              <a:rPr lang="en-US" sz="1800" dirty="0" err="1" smtClean="0"/>
              <a:t>Nestle’s</a:t>
            </a:r>
            <a:r>
              <a:rPr lang="en-US" sz="1800" dirty="0" smtClean="0"/>
              <a:t> commitment in 2011…</a:t>
            </a:r>
          </a:p>
          <a:p>
            <a:pPr marL="285750" indent="-285750">
              <a:buFont typeface="Arial" panose="020B0604020202020204" pitchFamily="34" charset="0"/>
              <a:buChar char="•"/>
            </a:pPr>
            <a:r>
              <a:rPr lang="en-US" sz="1800" dirty="0" smtClean="0"/>
              <a:t>Many commodity producers, traders, and consumer goods manufacturers have come on-board with </a:t>
            </a:r>
            <a:r>
              <a:rPr lang="en-US" sz="1800" b="1" dirty="0" smtClean="0"/>
              <a:t>commitments to zero-deforestation commodity sourcing</a:t>
            </a:r>
            <a:r>
              <a:rPr lang="en-US" sz="1800" dirty="0" smtClean="0"/>
              <a:t> – this chart just looks at commitments to palm oil.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smtClean="0"/>
              <a:t>Producers and traders represented =</a:t>
            </a:r>
            <a:r>
              <a:rPr lang="en-US" sz="1800" b="1" baseline="0" dirty="0" smtClean="0"/>
              <a:t> &gt;60% of trade </a:t>
            </a:r>
            <a:r>
              <a:rPr lang="en-US" sz="1800" baseline="0" dirty="0" smtClean="0"/>
              <a:t>in</a:t>
            </a:r>
            <a:r>
              <a:rPr lang="en-US" sz="1800" dirty="0" smtClean="0"/>
              <a:t> palm oil.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smtClean="0"/>
              <a:t>The </a:t>
            </a:r>
            <a:r>
              <a:rPr lang="en-US" sz="1800" b="1" dirty="0" smtClean="0"/>
              <a:t>New York declaration </a:t>
            </a:r>
            <a:r>
              <a:rPr lang="en-US" sz="1800" dirty="0" smtClean="0"/>
              <a:t>brought even more to the table and now we’re seeing many of these commitments </a:t>
            </a:r>
            <a:r>
              <a:rPr lang="en-US" sz="1800" b="1" dirty="0" smtClean="0"/>
              <a:t>extended beyond the palm oil sector</a:t>
            </a:r>
            <a:r>
              <a:rPr lang="en-US" sz="1800" dirty="0" smtClean="0"/>
              <a:t>.</a:t>
            </a:r>
            <a:endParaRPr lang="en-US" sz="1800" dirty="0"/>
          </a:p>
        </p:txBody>
      </p:sp>
      <p:sp>
        <p:nvSpPr>
          <p:cNvPr id="4" name="Slide Number Placeholder 3"/>
          <p:cNvSpPr>
            <a:spLocks noGrp="1"/>
          </p:cNvSpPr>
          <p:nvPr>
            <p:ph type="sldNum" sz="quarter" idx="10"/>
          </p:nvPr>
        </p:nvSpPr>
        <p:spPr/>
        <p:txBody>
          <a:bodyPr/>
          <a:lstStyle/>
          <a:p>
            <a:fld id="{52C02788-1E3F-4943-B1C4-CEA051F722D1}"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176275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Using satellite-derived data  -- output of an algorithm</a:t>
            </a:r>
            <a:r>
              <a:rPr lang="en-US" baseline="0" dirty="0" smtClean="0"/>
              <a:t> </a:t>
            </a:r>
            <a:endParaRPr lang="en-US" dirty="0" smtClean="0"/>
          </a:p>
          <a:p>
            <a:pPr marL="228600" indent="-228600">
              <a:buAutoNum type="arabicParenR"/>
            </a:pPr>
            <a:r>
              <a:rPr lang="en-US" dirty="0" smtClean="0"/>
              <a:t>Normalized Difference Vegetation Index</a:t>
            </a:r>
          </a:p>
          <a:p>
            <a:pPr marL="228600" indent="-228600">
              <a:buAutoNum type="arabicParenR"/>
            </a:pPr>
            <a:r>
              <a:rPr lang="en-US" dirty="0" smtClean="0"/>
              <a:t>Rainfall from the Precipitation Reconstruction over Land data set</a:t>
            </a:r>
          </a:p>
          <a:p>
            <a:pPr marL="228600" indent="-228600">
              <a:buAutoNum type="arabicParenR"/>
            </a:pPr>
            <a:r>
              <a:rPr lang="en-US" dirty="0" smtClean="0"/>
              <a:t>3. Daily active fire detections identifies by FIRMs </a:t>
            </a:r>
            <a:endParaRPr lang="en-US" dirty="0"/>
          </a:p>
        </p:txBody>
      </p:sp>
      <p:sp>
        <p:nvSpPr>
          <p:cNvPr id="4" name="Slide Number Placeholder 3"/>
          <p:cNvSpPr>
            <a:spLocks noGrp="1"/>
          </p:cNvSpPr>
          <p:nvPr>
            <p:ph type="sldNum" sz="quarter" idx="10"/>
          </p:nvPr>
        </p:nvSpPr>
        <p:spPr/>
        <p:txBody>
          <a:bodyPr/>
          <a:lstStyle/>
          <a:p>
            <a:fld id="{8B889F9D-FD1F-3B41-BDFB-B6153E1DFD26}" type="slidenum">
              <a:rPr lang="en-US" smtClean="0"/>
              <a:t>9</a:t>
            </a:fld>
            <a:endParaRPr lang="en-US"/>
          </a:p>
        </p:txBody>
      </p:sp>
    </p:spTree>
    <p:extLst>
      <p:ext uri="{BB962C8B-B14F-4D97-AF65-F5344CB8AC3E}">
        <p14:creationId xmlns:p14="http://schemas.microsoft.com/office/powerpoint/2010/main" val="4231180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back into time, predict into present </a:t>
            </a:r>
            <a:endParaRPr lang="en-US" dirty="0"/>
          </a:p>
        </p:txBody>
      </p:sp>
      <p:sp>
        <p:nvSpPr>
          <p:cNvPr id="4" name="Slide Number Placeholder 3"/>
          <p:cNvSpPr>
            <a:spLocks noGrp="1"/>
          </p:cNvSpPr>
          <p:nvPr>
            <p:ph type="sldNum" sz="quarter" idx="10"/>
          </p:nvPr>
        </p:nvSpPr>
        <p:spPr/>
        <p:txBody>
          <a:bodyPr/>
          <a:lstStyle/>
          <a:p>
            <a:fld id="{8B889F9D-FD1F-3B41-BDFB-B6153E1DFD26}" type="slidenum">
              <a:rPr lang="en-US" smtClean="0"/>
              <a:t>19</a:t>
            </a:fld>
            <a:endParaRPr lang="en-US"/>
          </a:p>
        </p:txBody>
      </p:sp>
    </p:spTree>
    <p:extLst>
      <p:ext uri="{BB962C8B-B14F-4D97-AF65-F5344CB8AC3E}">
        <p14:creationId xmlns:p14="http://schemas.microsoft.com/office/powerpoint/2010/main" val="3155173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over time, last three changes, summary of surrounding changes – how do I best represent my sample data? </a:t>
            </a:r>
          </a:p>
          <a:p>
            <a:endParaRPr lang="en-US" baseline="0" dirty="0" smtClean="0"/>
          </a:p>
          <a:p>
            <a:r>
              <a:rPr lang="en-US" smtClean="0"/>
              <a:t>Feature engineering – process of transforming raw data into features that better represent underlying problem to the predictive models</a:t>
            </a:r>
            <a:r>
              <a:rPr lang="en-US" baseline="0" smtClean="0"/>
              <a:t> – resulting in improve model accuracy on unseen data </a:t>
            </a:r>
            <a:endParaRPr lang="en-US" dirty="0"/>
          </a:p>
        </p:txBody>
      </p:sp>
      <p:sp>
        <p:nvSpPr>
          <p:cNvPr id="4" name="Slide Number Placeholder 3"/>
          <p:cNvSpPr>
            <a:spLocks noGrp="1"/>
          </p:cNvSpPr>
          <p:nvPr>
            <p:ph type="sldNum" sz="quarter" idx="10"/>
          </p:nvPr>
        </p:nvSpPr>
        <p:spPr/>
        <p:txBody>
          <a:bodyPr/>
          <a:lstStyle/>
          <a:p>
            <a:fld id="{8B889F9D-FD1F-3B41-BDFB-B6153E1DFD26}" type="slidenum">
              <a:rPr lang="en-US" smtClean="0"/>
              <a:t>20</a:t>
            </a:fld>
            <a:endParaRPr lang="en-US"/>
          </a:p>
        </p:txBody>
      </p:sp>
    </p:spTree>
    <p:extLst>
      <p:ext uri="{BB962C8B-B14F-4D97-AF65-F5344CB8AC3E}">
        <p14:creationId xmlns:p14="http://schemas.microsoft.com/office/powerpoint/2010/main" val="260515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t>4/27/15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4130835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t>4/27/15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14486925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984494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4782544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873322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52427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613123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954641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894046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3903069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1436148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335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t>4/27/15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13179200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0510268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643218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033717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401128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850507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204937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223545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761934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793401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407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28576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172338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01931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9219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27199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645791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54683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16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2039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8596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32120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73577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2160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72604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1942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1827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smtClean="0"/>
              <a:t>4/27/15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2526679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65668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871326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90652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84727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461618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18027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7986535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3269272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4216152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64021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smtClean="0"/>
              <a:t>4/27/15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16620808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7613517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3020508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0541577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500081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726478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Reversed-GoldBackgroun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597" y="-1"/>
            <a:ext cx="2805487" cy="1322498"/>
          </a:xfrm>
          <a:prstGeom prst="rect">
            <a:avLst/>
          </a:prstGeom>
        </p:spPr>
      </p:pic>
      <p:cxnSp>
        <p:nvCxnSpPr>
          <p:cNvPr id="8" name="Straight Connector 7"/>
          <p:cNvCxnSpPr/>
          <p:nvPr userDrawn="1"/>
        </p:nvCxnSpPr>
        <p:spPr>
          <a:xfrm>
            <a:off x="440597" y="6324600"/>
            <a:ext cx="83195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8"/>
            <a:ext cx="8053388" cy="323850"/>
          </a:xfrm>
        </p:spPr>
        <p:txBody>
          <a:bodyPr lIns="0">
            <a:normAutofit/>
          </a:bodyPr>
          <a:lstStyle>
            <a:lvl1pPr marL="0" indent="0" algn="l">
              <a:buNone/>
              <a:defRPr sz="900" b="0" cap="all"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Author names go here, author name, author name</a:t>
            </a:r>
            <a:endParaRPr lang="en-US" dirty="0"/>
          </a:p>
        </p:txBody>
      </p:sp>
      <p:sp>
        <p:nvSpPr>
          <p:cNvPr id="2" name="Title 1"/>
          <p:cNvSpPr>
            <a:spLocks noGrp="1"/>
          </p:cNvSpPr>
          <p:nvPr>
            <p:ph type="title"/>
          </p:nvPr>
        </p:nvSpPr>
        <p:spPr>
          <a:xfrm>
            <a:off x="440597" y="2700867"/>
            <a:ext cx="8054116" cy="2495551"/>
          </a:xfrm>
        </p:spPr>
        <p:txBody>
          <a:bodyPr anchor="b" anchorCtr="0">
            <a:noAutofit/>
          </a:bodyPr>
          <a:lstStyle>
            <a:lvl1pPr algn="l">
              <a:defRPr sz="5000" b="0" i="0" cap="all">
                <a:solidFill>
                  <a:schemeClr val="bg1"/>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440597" y="5511800"/>
            <a:ext cx="8054116" cy="609600"/>
          </a:xfrm>
        </p:spPr>
        <p:txBody>
          <a:bodyPr lIns="0" rIns="0" anchor="b">
            <a:noAutofit/>
          </a:bodyPr>
          <a:lstStyle>
            <a:lvl1pPr marL="0" indent="0">
              <a:lnSpc>
                <a:spcPct val="100000"/>
              </a:lnSpc>
              <a:spcBef>
                <a:spcPts val="0"/>
              </a:spcBef>
              <a:spcAft>
                <a:spcPts val="0"/>
              </a:spcAft>
              <a:buNone/>
              <a:defRPr sz="2400" b="0" i="0" kern="1000" cap="none" spc="-50">
                <a:solidFill>
                  <a:srgbClr val="FFFFFF"/>
                </a:solidFill>
                <a:latin typeface="Georgia"/>
                <a:cs typeface="Georgi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8695544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64895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5091806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178435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16077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smtClean="0"/>
              <a:t>4/27/15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2042114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968633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white">
                  <a:tint val="75000"/>
                </a:prstClr>
              </a:solidFill>
              <a:latin typeface="Calibri"/>
            </a:endParaRPr>
          </a:p>
        </p:txBody>
      </p:sp>
      <p:sp>
        <p:nvSpPr>
          <p:cNvPr id="9" name="Slide Number Placeholder 8"/>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5746000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white">
                  <a:tint val="75000"/>
                </a:prstClr>
              </a:solidFill>
              <a:latin typeface="Calibri"/>
            </a:endParaRPr>
          </a:p>
        </p:txBody>
      </p:sp>
      <p:sp>
        <p:nvSpPr>
          <p:cNvPr id="5" name="Slide Number Placeholder 4"/>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4347729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white">
                  <a:tint val="75000"/>
                </a:prstClr>
              </a:solidFill>
              <a:latin typeface="Calibri"/>
            </a:endParaRPr>
          </a:p>
        </p:txBody>
      </p:sp>
      <p:sp>
        <p:nvSpPr>
          <p:cNvPr id="4" name="Slide Number Placeholder 3"/>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2770890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849215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white">
                  <a:tint val="75000"/>
                </a:prstClr>
              </a:solidFill>
              <a:latin typeface="Calibri"/>
            </a:endParaRPr>
          </a:p>
        </p:txBody>
      </p:sp>
      <p:sp>
        <p:nvSpPr>
          <p:cNvPr id="7" name="Slide Number Placeholder 6"/>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14502707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8978260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73DADF-E5AA-4393-8C97-3601F737BAB7}" type="datetimeFigureOut">
              <a:rPr lang="en-US" smtClean="0">
                <a:solidFill>
                  <a:prstClr val="white">
                    <a:tint val="75000"/>
                  </a:prstClr>
                </a:solidFill>
                <a:latin typeface="Calibri"/>
              </a:rPr>
              <a:pPr/>
              <a:t>4/27/15</a:t>
            </a:fld>
            <a:endParaRPr lang="en-US">
              <a:solidFill>
                <a:prstClr val="white">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white">
                  <a:tint val="75000"/>
                </a:prstClr>
              </a:solidFill>
              <a:latin typeface="Calibri"/>
            </a:endParaRPr>
          </a:p>
        </p:txBody>
      </p:sp>
      <p:sp>
        <p:nvSpPr>
          <p:cNvPr id="6" name="Slide Number Placeholder 5"/>
          <p:cNvSpPr>
            <a:spLocks noGrp="1"/>
          </p:cNvSpPr>
          <p:nvPr>
            <p:ph type="sldNum" sz="quarter" idx="12"/>
          </p:nvPr>
        </p:nvSpPr>
        <p:spPr/>
        <p:txBody>
          <a:bodyPr/>
          <a:lstStyle/>
          <a:p>
            <a:fld id="{C320B705-6F37-41F9-B6C1-E915A1BCD326}" type="slidenum">
              <a:rPr lang="en-US" smtClean="0">
                <a:solidFill>
                  <a:prstClr val="white">
                    <a:tint val="75000"/>
                  </a:prstClr>
                </a:solidFill>
                <a:latin typeface="Calibri"/>
              </a:rPr>
              <a:pPr/>
              <a:t>‹#›</a:t>
            </a:fld>
            <a:endParaRPr lang="en-US">
              <a:solidFill>
                <a:prstClr val="white">
                  <a:tint val="75000"/>
                </a:prstClr>
              </a:solidFill>
              <a:latin typeface="Calibri"/>
            </a:endParaRPr>
          </a:p>
        </p:txBody>
      </p:sp>
    </p:spTree>
    <p:extLst>
      <p:ext uri="{BB962C8B-B14F-4D97-AF65-F5344CB8AC3E}">
        <p14:creationId xmlns:p14="http://schemas.microsoft.com/office/powerpoint/2010/main" val="355091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descr="Reversed-GoldBackgroun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597" y="-1"/>
            <a:ext cx="2805487" cy="1322498"/>
          </a:xfrm>
          <a:prstGeom prst="rect">
            <a:avLst/>
          </a:prstGeom>
        </p:spPr>
      </p:pic>
      <p:cxnSp>
        <p:nvCxnSpPr>
          <p:cNvPr id="8" name="Straight Connector 7"/>
          <p:cNvCxnSpPr/>
          <p:nvPr userDrawn="1"/>
        </p:nvCxnSpPr>
        <p:spPr>
          <a:xfrm>
            <a:off x="440597" y="6324600"/>
            <a:ext cx="8319500" cy="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4"/>
          <p:cNvSpPr>
            <a:spLocks noGrp="1"/>
          </p:cNvSpPr>
          <p:nvPr>
            <p:ph type="body" sz="quarter" idx="10" hasCustomPrompt="1"/>
          </p:nvPr>
        </p:nvSpPr>
        <p:spPr>
          <a:xfrm>
            <a:off x="441325" y="6407148"/>
            <a:ext cx="8053388" cy="323850"/>
          </a:xfrm>
        </p:spPr>
        <p:txBody>
          <a:bodyPr lIns="0">
            <a:normAutofit/>
          </a:bodyPr>
          <a:lstStyle>
            <a:lvl1pPr marL="0" indent="0" algn="l">
              <a:buNone/>
              <a:defRPr sz="900" b="0" cap="all"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Author names go here, author name, author name</a:t>
            </a:r>
            <a:endParaRPr lang="en-US" dirty="0"/>
          </a:p>
        </p:txBody>
      </p:sp>
      <p:sp>
        <p:nvSpPr>
          <p:cNvPr id="2" name="Title 1"/>
          <p:cNvSpPr>
            <a:spLocks noGrp="1"/>
          </p:cNvSpPr>
          <p:nvPr>
            <p:ph type="title"/>
          </p:nvPr>
        </p:nvSpPr>
        <p:spPr>
          <a:xfrm>
            <a:off x="440597" y="2700867"/>
            <a:ext cx="8054116" cy="2495551"/>
          </a:xfrm>
        </p:spPr>
        <p:txBody>
          <a:bodyPr anchor="b" anchorCtr="0">
            <a:noAutofit/>
          </a:bodyPr>
          <a:lstStyle>
            <a:lvl1pPr algn="l">
              <a:defRPr sz="5000" b="0" i="0" cap="all">
                <a:solidFill>
                  <a:schemeClr val="bg1"/>
                </a:solidFi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440597" y="5511800"/>
            <a:ext cx="8054116" cy="609600"/>
          </a:xfrm>
        </p:spPr>
        <p:txBody>
          <a:bodyPr lIns="0" rIns="0" anchor="b">
            <a:noAutofit/>
          </a:bodyPr>
          <a:lstStyle>
            <a:lvl1pPr marL="0" indent="0">
              <a:lnSpc>
                <a:spcPct val="100000"/>
              </a:lnSpc>
              <a:spcBef>
                <a:spcPts val="0"/>
              </a:spcBef>
              <a:spcAft>
                <a:spcPts val="0"/>
              </a:spcAft>
              <a:buNone/>
              <a:defRPr sz="2400" b="0" i="0" kern="1000" cap="none" spc="-50">
                <a:solidFill>
                  <a:srgbClr val="FFFFFF"/>
                </a:solidFill>
                <a:latin typeface="Georgia"/>
                <a:cs typeface="Georgia"/>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388499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793914"/>
          </a:xfrm>
        </p:spPr>
        <p:txBody>
          <a:bodyPr anchor="t">
            <a:normAutofit/>
          </a:bodyPr>
          <a:lstStyle>
            <a:lvl1pPr algn="l">
              <a:defRPr sz="2800" b="1">
                <a:solidFill>
                  <a:srgbClr val="F0AB00"/>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1"/>
                </a:solidFill>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440597" y="6349718"/>
            <a:ext cx="8319500" cy="0"/>
          </a:xfrm>
          <a:prstGeom prst="line">
            <a:avLst/>
          </a:prstGeom>
          <a:ln w="317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p:cNvSpPr>
            <a:spLocks noGrp="1"/>
          </p:cNvSpPr>
          <p:nvPr>
            <p:ph type="body" sz="quarter" idx="10" hasCustomPrompt="1"/>
          </p:nvPr>
        </p:nvSpPr>
        <p:spPr>
          <a:xfrm>
            <a:off x="441325" y="6407147"/>
            <a:ext cx="4579408" cy="383119"/>
          </a:xfrm>
        </p:spPr>
        <p:txBody>
          <a:bodyPr lIns="0" anchor="ctr" anchorCtr="0">
            <a:noAutofit/>
          </a:bodyPr>
          <a:lstStyle>
            <a:lvl1pPr marL="0" indent="0" algn="l">
              <a:buNone/>
              <a:defRPr sz="900" b="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NOTES AND SOURCE go here</a:t>
            </a:r>
            <a:endParaRPr lang="en-US" dirty="0"/>
          </a:p>
        </p:txBody>
      </p:sp>
    </p:spTree>
    <p:extLst>
      <p:ext uri="{BB962C8B-B14F-4D97-AF65-F5344CB8AC3E}">
        <p14:creationId xmlns:p14="http://schemas.microsoft.com/office/powerpoint/2010/main" val="2367909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smtClean="0"/>
              <a:t>4/27/15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23486022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6895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266885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38282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44170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44403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25437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362529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786877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04065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2038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smtClean="0"/>
              <a:t>4/27/15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29117349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40020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868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266885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38282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44170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44403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25437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362529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786877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040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smtClean="0"/>
              <a:t>4/27/15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14039587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203803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40020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868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266885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138282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44170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4440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525437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362529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78687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smtClean="0"/>
              <a:t>4/27/15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42101299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804065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203803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4002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953868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0328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491505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971387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347659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101936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40279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smtClean="0"/>
              <a:t>4/27/15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94D13-5705-FE41-B4AC-EA43ECD0843E}" type="slidenum">
              <a:rPr lang="en-US" smtClean="0"/>
              <a:t>‹#›</a:t>
            </a:fld>
            <a:endParaRPr lang="en-US"/>
          </a:p>
        </p:txBody>
      </p:sp>
    </p:spTree>
    <p:extLst>
      <p:ext uri="{BB962C8B-B14F-4D97-AF65-F5344CB8AC3E}">
        <p14:creationId xmlns:p14="http://schemas.microsoft.com/office/powerpoint/2010/main" val="408102455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032371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370341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777318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226477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96100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727651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61170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605389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36983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263370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6.xml"/><Relationship Id="rId12" Type="http://schemas.openxmlformats.org/officeDocument/2006/relationships/theme" Target="../theme/theme10.xml"/><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theme" Target="../theme/theme11.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theme" Target="../theme/theme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2.xml"/><Relationship Id="rId12" Type="http://schemas.openxmlformats.org/officeDocument/2006/relationships/theme" Target="../theme/theme6.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 Id="rId9" Type="http://schemas.openxmlformats.org/officeDocument/2006/relationships/slideLayout" Target="../slideLayouts/slideLayout70.xml"/><Relationship Id="rId10"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3.xml"/><Relationship Id="rId12" Type="http://schemas.openxmlformats.org/officeDocument/2006/relationships/theme" Target="../theme/theme7.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9" Type="http://schemas.openxmlformats.org/officeDocument/2006/relationships/slideLayout" Target="../slideLayouts/slideLayout81.xml"/><Relationship Id="rId10" Type="http://schemas.openxmlformats.org/officeDocument/2006/relationships/slideLayout" Target="../slideLayouts/slideLayout82.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4.xml"/><Relationship Id="rId12" Type="http://schemas.openxmlformats.org/officeDocument/2006/relationships/theme" Target="../theme/theme8.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5.xml"/><Relationship Id="rId12" Type="http://schemas.openxmlformats.org/officeDocument/2006/relationships/theme" Target="../theme/theme9.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smtClean="0"/>
              <a:t>4/27/15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smtClean="0"/>
              <a:t>‹#›</a:t>
            </a:fld>
            <a:endParaRPr lang="en-US"/>
          </a:p>
        </p:txBody>
      </p:sp>
    </p:spTree>
    <p:extLst>
      <p:ext uri="{BB962C8B-B14F-4D97-AF65-F5344CB8AC3E}">
        <p14:creationId xmlns:p14="http://schemas.microsoft.com/office/powerpoint/2010/main" val="1894326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9007751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smtClean="0">
                <a:solidFill>
                  <a:prstClr val="black">
                    <a:tint val="75000"/>
                  </a:prstClr>
                </a:solidFill>
              </a:rPr>
              <a:pPr/>
              <a:t>4/27/15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607771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28635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A73DADF-E5AA-4393-8C97-3601F737BAB7}" type="datetimeFigureOut">
              <a:rPr lang="en-US" smtClean="0">
                <a:solidFill>
                  <a:prstClr val="white">
                    <a:tint val="75000"/>
                  </a:prstClr>
                </a:solidFill>
                <a:latin typeface="Calibri"/>
              </a:rPr>
              <a:pPr defTabSz="914400"/>
              <a:t>4/27/15</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320B705-6F37-41F9-B6C1-E915A1BCD326}" type="slidenum">
              <a:rPr lang="en-US" smtClean="0">
                <a:solidFill>
                  <a:prstClr val="white">
                    <a:tint val="75000"/>
                  </a:prstClr>
                </a:solidFill>
                <a:latin typeface="Calibri"/>
              </a:rPr>
              <a:pPr defTabSz="914400"/>
              <a:t>‹#›</a:t>
            </a:fld>
            <a:endParaRPr lang="en-US">
              <a:solidFill>
                <a:prstClr val="white">
                  <a:tint val="75000"/>
                </a:prstClr>
              </a:solidFill>
              <a:latin typeface="Calibri"/>
            </a:endParaRPr>
          </a:p>
        </p:txBody>
      </p:sp>
    </p:spTree>
    <p:extLst>
      <p:ext uri="{BB962C8B-B14F-4D97-AF65-F5344CB8AC3E}">
        <p14:creationId xmlns:p14="http://schemas.microsoft.com/office/powerpoint/2010/main" val="222426038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CA73DADF-E5AA-4393-8C97-3601F737BAB7}" type="datetimeFigureOut">
              <a:rPr lang="en-US" smtClean="0">
                <a:solidFill>
                  <a:prstClr val="white">
                    <a:tint val="75000"/>
                  </a:prstClr>
                </a:solidFill>
                <a:latin typeface="Calibri"/>
              </a:rPr>
              <a:pPr defTabSz="914400"/>
              <a:t>4/27/15</a:t>
            </a:fld>
            <a:endParaRPr lang="en-US">
              <a:solidFill>
                <a:prstClr val="white">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white">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C320B705-6F37-41F9-B6C1-E915A1BCD326}" type="slidenum">
              <a:rPr lang="en-US" smtClean="0">
                <a:solidFill>
                  <a:prstClr val="white">
                    <a:tint val="75000"/>
                  </a:prstClr>
                </a:solidFill>
                <a:latin typeface="Calibri"/>
              </a:rPr>
              <a:pPr defTabSz="914400"/>
              <a:t>‹#›</a:t>
            </a:fld>
            <a:endParaRPr lang="en-US">
              <a:solidFill>
                <a:prstClr val="white">
                  <a:tint val="75000"/>
                </a:prstClr>
              </a:solidFill>
              <a:latin typeface="Calibri"/>
            </a:endParaRPr>
          </a:p>
        </p:txBody>
      </p:sp>
    </p:spTree>
    <p:extLst>
      <p:ext uri="{BB962C8B-B14F-4D97-AF65-F5344CB8AC3E}">
        <p14:creationId xmlns:p14="http://schemas.microsoft.com/office/powerpoint/2010/main" val="179153363"/>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6831074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6831074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6831074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227273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47600-8DF2-D648-BED6-628DBE9B9E5E}" type="datetimeFigureOut">
              <a:rPr lang="en-US">
                <a:solidFill>
                  <a:prstClr val="black">
                    <a:tint val="75000"/>
                  </a:prstClr>
                </a:solidFill>
                <a:latin typeface="Calibri"/>
              </a:rPr>
              <a:pPr/>
              <a:t>4/27/15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94D13-5705-FE41-B4AC-EA43ECD0843E}" type="slidenum">
              <a:rPr lang="en-US">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991802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eg"/><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35.png"/><Relationship Id="rId1" Type="http://schemas.microsoft.com/office/2007/relationships/media" Target="../media/media1.mov"/><Relationship Id="rId2" Type="http://schemas.openxmlformats.org/officeDocument/2006/relationships/video" Target="../media/media1.mov"/></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microsoft.com/office/2007/relationships/hdphoto" Target="../media/hdphoto2.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9" Type="http://schemas.microsoft.com/office/2007/relationships/diagramDrawing" Target="../diagrams/drawing1.xml"/><Relationship Id="rId20" Type="http://schemas.openxmlformats.org/officeDocument/2006/relationships/image" Target="../media/image21.png"/><Relationship Id="rId21" Type="http://schemas.openxmlformats.org/officeDocument/2006/relationships/image" Target="../media/image22.jpeg"/><Relationship Id="rId22" Type="http://schemas.openxmlformats.org/officeDocument/2006/relationships/image" Target="../media/image23.png"/><Relationship Id="rId23" Type="http://schemas.openxmlformats.org/officeDocument/2006/relationships/image" Target="../media/image24.jpeg"/><Relationship Id="rId24" Type="http://schemas.openxmlformats.org/officeDocument/2006/relationships/image" Target="../media/image25.png"/><Relationship Id="rId25" Type="http://schemas.openxmlformats.org/officeDocument/2006/relationships/image" Target="../media/image26.png"/><Relationship Id="rId26" Type="http://schemas.openxmlformats.org/officeDocument/2006/relationships/image" Target="../media/image27.jpeg"/><Relationship Id="rId27" Type="http://schemas.openxmlformats.org/officeDocument/2006/relationships/image" Target="../media/image28.jpeg"/><Relationship Id="rId28" Type="http://schemas.openxmlformats.org/officeDocument/2006/relationships/image" Target="../media/image29.png"/><Relationship Id="rId29" Type="http://schemas.openxmlformats.org/officeDocument/2006/relationships/image" Target="../media/image30.jpeg"/><Relationship Id="rId30" Type="http://schemas.openxmlformats.org/officeDocument/2006/relationships/image" Target="../media/image31.jpeg"/><Relationship Id="rId10" Type="http://schemas.openxmlformats.org/officeDocument/2006/relationships/image" Target="../media/image11.jpeg"/><Relationship Id="rId11" Type="http://schemas.openxmlformats.org/officeDocument/2006/relationships/image" Target="../media/image12.jpeg"/><Relationship Id="rId12" Type="http://schemas.openxmlformats.org/officeDocument/2006/relationships/image" Target="../media/image13.jpeg"/><Relationship Id="rId13" Type="http://schemas.openxmlformats.org/officeDocument/2006/relationships/image" Target="../media/image14.jpeg"/><Relationship Id="rId14" Type="http://schemas.openxmlformats.org/officeDocument/2006/relationships/image" Target="../media/image15.jpeg"/><Relationship Id="rId15" Type="http://schemas.openxmlformats.org/officeDocument/2006/relationships/image" Target="../media/image16.gif"/><Relationship Id="rId16" Type="http://schemas.openxmlformats.org/officeDocument/2006/relationships/image" Target="../media/image17.jpeg"/><Relationship Id="rId17" Type="http://schemas.openxmlformats.org/officeDocument/2006/relationships/image" Target="../media/image18.jpeg"/><Relationship Id="rId18" Type="http://schemas.openxmlformats.org/officeDocument/2006/relationships/image" Target="../media/image19.jpeg"/><Relationship Id="rId19" Type="http://schemas.openxmlformats.org/officeDocument/2006/relationships/image" Target="../media/image20.jpeg"/><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81000" y="1905000"/>
            <a:ext cx="8113713" cy="2209800"/>
          </a:xfrm>
        </p:spPr>
        <p:txBody>
          <a:bodyPr/>
          <a:lstStyle/>
          <a:p>
            <a:r>
              <a:rPr lang="en-US" sz="3600" dirty="0" smtClean="0">
                <a:solidFill>
                  <a:schemeClr val="tx1"/>
                </a:solidFill>
              </a:rPr>
              <a:t>Deforestation Prediction: Where are the world’s forests at risk? </a:t>
            </a:r>
            <a:endParaRPr lang="en-US" sz="3600" dirty="0">
              <a:solidFill>
                <a:schemeClr val="tx1"/>
              </a:solidFill>
            </a:endParaRPr>
          </a:p>
        </p:txBody>
      </p:sp>
      <p:sp>
        <p:nvSpPr>
          <p:cNvPr id="4" name="Text Placeholder 3"/>
          <p:cNvSpPr>
            <a:spLocks noGrp="1"/>
          </p:cNvSpPr>
          <p:nvPr>
            <p:ph type="body" idx="1"/>
          </p:nvPr>
        </p:nvSpPr>
        <p:spPr/>
        <p:txBody>
          <a:bodyPr/>
          <a:lstStyle/>
          <a:p>
            <a:r>
              <a:rPr lang="en-US" dirty="0" smtClean="0"/>
              <a:t>Rachael Petersen</a:t>
            </a:r>
            <a:endParaRPr lang="en-US" dirty="0"/>
          </a:p>
        </p:txBody>
      </p:sp>
      <p:sp>
        <p:nvSpPr>
          <p:cNvPr id="2" name="TextBox 1"/>
          <p:cNvSpPr txBox="1"/>
          <p:nvPr/>
        </p:nvSpPr>
        <p:spPr>
          <a:xfrm>
            <a:off x="381000" y="6273225"/>
            <a:ext cx="7467600" cy="584775"/>
          </a:xfrm>
          <a:prstGeom prst="rect">
            <a:avLst/>
          </a:prstGeom>
          <a:noFill/>
        </p:spPr>
        <p:txBody>
          <a:bodyPr wrap="square" rtlCol="0">
            <a:spAutoFit/>
          </a:bodyPr>
          <a:lstStyle/>
          <a:p>
            <a:pPr defTabSz="914400"/>
            <a:r>
              <a:rPr lang="en-US" sz="1600" dirty="0" smtClean="0">
                <a:solidFill>
                  <a:prstClr val="white"/>
                </a:solidFill>
                <a:latin typeface="Arial" panose="020B0604020202020204" pitchFamily="34" charset="0"/>
                <a:cs typeface="Arial" panose="020B0604020202020204" pitchFamily="34" charset="0"/>
              </a:rPr>
              <a:t>Intro to Data Science (DAT5)</a:t>
            </a:r>
            <a:endParaRPr lang="en-US" sz="1600" dirty="0">
              <a:solidFill>
                <a:prstClr val="white"/>
              </a:solidFill>
              <a:latin typeface="Arial" panose="020B0604020202020204" pitchFamily="34" charset="0"/>
              <a:cs typeface="Arial" panose="020B0604020202020204" pitchFamily="34" charset="0"/>
            </a:endParaRPr>
          </a:p>
          <a:p>
            <a:pPr defTabSz="914400"/>
            <a:r>
              <a:rPr lang="en-US" sz="1600" dirty="0" smtClean="0">
                <a:solidFill>
                  <a:prstClr val="white"/>
                </a:solidFill>
                <a:latin typeface="Arial" panose="020B0604020202020204" pitchFamily="34" charset="0"/>
                <a:cs typeface="Arial" panose="020B0604020202020204" pitchFamily="34" charset="0"/>
              </a:rPr>
              <a:t>Monday, April 27</a:t>
            </a:r>
            <a:r>
              <a:rPr lang="en-US" sz="1600" baseline="30000" dirty="0" smtClean="0">
                <a:solidFill>
                  <a:prstClr val="white"/>
                </a:solidFill>
                <a:latin typeface="Arial" panose="020B0604020202020204" pitchFamily="34" charset="0"/>
                <a:cs typeface="Arial" panose="020B0604020202020204" pitchFamily="34" charset="0"/>
              </a:rPr>
              <a:t>th</a:t>
            </a:r>
            <a:r>
              <a:rPr lang="en-US" sz="1600" dirty="0" smtClean="0">
                <a:solidFill>
                  <a:prstClr val="white"/>
                </a:solidFill>
                <a:latin typeface="Arial" panose="020B0604020202020204" pitchFamily="34" charset="0"/>
                <a:cs typeface="Arial" panose="020B0604020202020204" pitchFamily="34" charset="0"/>
              </a:rPr>
              <a:t>, 2015</a:t>
            </a:r>
            <a:endParaRPr lang="en-US" sz="1600" dirty="0">
              <a:solidFill>
                <a:prstClr val="white"/>
              </a:solidFill>
              <a:latin typeface="Arial" panose="020B0604020202020204" pitchFamily="34" charset="0"/>
              <a:cs typeface="Arial" panose="020B0604020202020204" pitchFamily="34" charset="0"/>
            </a:endParaRPr>
          </a:p>
        </p:txBody>
      </p:sp>
      <p:pic>
        <p:nvPicPr>
          <p:cNvPr id="5" name="Picture 2" descr="C:\Users\rachael.petersen\Downloads\GFW_logo_RGB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4778" y="-36262"/>
            <a:ext cx="1750101" cy="1750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9229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smtClean="0">
                <a:solidFill>
                  <a:schemeClr val="bg1"/>
                </a:solidFill>
              </a:rPr>
              <a:t>500	12	11	2080	869	-23.62291666666668	-56.02609512946262	PRY	63	121434	60150	0	[0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99]</a:t>
            </a:r>
            <a:endParaRPr lang="en-US" dirty="0">
              <a:solidFill>
                <a:schemeClr val="bg1"/>
              </a:solidFill>
            </a:endParaRPr>
          </a:p>
        </p:txBody>
      </p:sp>
      <p:sp>
        <p:nvSpPr>
          <p:cNvPr id="4"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32757030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Arial"/>
                <a:cs typeface="Arial"/>
              </a:rPr>
              <a:t>The Data: FORMA</a:t>
            </a:r>
            <a:endParaRPr lang="en-US" dirty="0">
              <a:solidFill>
                <a:srgbClr val="FFFFFF"/>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a:t>
            </a:r>
            <a:r>
              <a:rPr lang="en-US" dirty="0">
                <a:solidFill>
                  <a:schemeClr val="bg1"/>
                </a:solidFill>
                <a:latin typeface="Calibri"/>
              </a:rPr>
              <a:t>12	11</a:t>
            </a:r>
            <a:r>
              <a:rPr lang="en-US" dirty="0">
                <a:solidFill>
                  <a:prstClr val="white"/>
                </a:solidFill>
                <a:latin typeface="Calibri"/>
              </a:rPr>
              <a:t>	</a:t>
            </a:r>
            <a:r>
              <a:rPr lang="en-US" dirty="0">
                <a:solidFill>
                  <a:srgbClr val="EBA527"/>
                </a:solidFill>
                <a:latin typeface="Calibri"/>
              </a:rPr>
              <a:t>2080</a:t>
            </a:r>
            <a:r>
              <a:rPr lang="en-US" dirty="0">
                <a:solidFill>
                  <a:srgbClr val="FFFF00"/>
                </a:solidFill>
                <a:latin typeface="Calibri"/>
              </a:rPr>
              <a:t>	</a:t>
            </a:r>
            <a:r>
              <a:rPr lang="en-US" dirty="0">
                <a:solidFill>
                  <a:srgbClr val="EBA527"/>
                </a:solidFill>
                <a:latin typeface="Calibri"/>
              </a:rPr>
              <a:t>869</a:t>
            </a:r>
            <a:r>
              <a:rPr lang="en-US" dirty="0">
                <a:solidFill>
                  <a:prstClr val="white"/>
                </a:solidFill>
                <a:latin typeface="Calibri"/>
              </a:rPr>
              <a:t>	-23.62291666666668	-56.02609512946262	PRY	63	121434	60150	0	[0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99]</a:t>
            </a:r>
          </a:p>
        </p:txBody>
      </p:sp>
      <p:sp>
        <p:nvSpPr>
          <p:cNvPr id="4" name="TextBox 3"/>
          <p:cNvSpPr txBox="1"/>
          <p:nvPr/>
        </p:nvSpPr>
        <p:spPr>
          <a:xfrm>
            <a:off x="1634004" y="1531794"/>
            <a:ext cx="1755306" cy="646331"/>
          </a:xfrm>
          <a:prstGeom prst="rect">
            <a:avLst/>
          </a:prstGeom>
          <a:noFill/>
        </p:spPr>
        <p:txBody>
          <a:bodyPr wrap="square" rtlCol="0">
            <a:spAutoFit/>
          </a:bodyPr>
          <a:lstStyle/>
          <a:p>
            <a:r>
              <a:rPr lang="en-US" dirty="0" smtClean="0">
                <a:solidFill>
                  <a:srgbClr val="EBA527"/>
                </a:solidFill>
              </a:rPr>
              <a:t>Satellite row and path</a:t>
            </a:r>
            <a:endParaRPr lang="en-US" dirty="0">
              <a:solidFill>
                <a:srgbClr val="EBA527"/>
              </a:solidFill>
            </a:endParaRPr>
          </a:p>
        </p:txBody>
      </p:sp>
      <p:sp>
        <p:nvSpPr>
          <p:cNvPr id="5"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6950915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a:t>
            </a:r>
            <a:r>
              <a:rPr lang="en-US" dirty="0">
                <a:solidFill>
                  <a:srgbClr val="EBA527"/>
                </a:solidFill>
                <a:latin typeface="Calibri"/>
              </a:rPr>
              <a:t>-23.62291666666668	-56.02609512946262</a:t>
            </a:r>
            <a:r>
              <a:rPr lang="en-US" dirty="0">
                <a:solidFill>
                  <a:prstClr val="white"/>
                </a:solidFill>
                <a:latin typeface="Calibri"/>
              </a:rPr>
              <a:t>	PRY	63	121434	60150	0	[0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99]</a:t>
            </a:r>
          </a:p>
        </p:txBody>
      </p:sp>
      <p:sp>
        <p:nvSpPr>
          <p:cNvPr id="4" name="TextBox 3"/>
          <p:cNvSpPr txBox="1"/>
          <p:nvPr/>
        </p:nvSpPr>
        <p:spPr>
          <a:xfrm>
            <a:off x="3210925" y="1854960"/>
            <a:ext cx="4081442" cy="369332"/>
          </a:xfrm>
          <a:prstGeom prst="rect">
            <a:avLst/>
          </a:prstGeom>
          <a:noFill/>
        </p:spPr>
        <p:txBody>
          <a:bodyPr wrap="square" rtlCol="0">
            <a:spAutoFit/>
          </a:bodyPr>
          <a:lstStyle/>
          <a:p>
            <a:r>
              <a:rPr lang="en-US" dirty="0" smtClean="0">
                <a:solidFill>
                  <a:srgbClr val="EBA527"/>
                </a:solidFill>
              </a:rPr>
              <a:t>latitude</a:t>
            </a:r>
            <a:endParaRPr lang="en-US" dirty="0">
              <a:solidFill>
                <a:srgbClr val="EBA527"/>
              </a:solidFill>
            </a:endParaRPr>
          </a:p>
        </p:txBody>
      </p:sp>
      <p:sp>
        <p:nvSpPr>
          <p:cNvPr id="5" name="TextBox 4"/>
          <p:cNvSpPr txBox="1"/>
          <p:nvPr/>
        </p:nvSpPr>
        <p:spPr>
          <a:xfrm>
            <a:off x="6179246" y="1854960"/>
            <a:ext cx="1270099" cy="369332"/>
          </a:xfrm>
          <a:prstGeom prst="rect">
            <a:avLst/>
          </a:prstGeom>
          <a:noFill/>
        </p:spPr>
        <p:txBody>
          <a:bodyPr wrap="square" rtlCol="0">
            <a:spAutoFit/>
          </a:bodyPr>
          <a:lstStyle/>
          <a:p>
            <a:pPr algn="r"/>
            <a:r>
              <a:rPr lang="en-US" dirty="0" smtClean="0">
                <a:solidFill>
                  <a:srgbClr val="EBA527"/>
                </a:solidFill>
              </a:rPr>
              <a:t>longitude</a:t>
            </a:r>
            <a:endParaRPr lang="en-US" dirty="0">
              <a:solidFill>
                <a:srgbClr val="EBA527"/>
              </a:solidFill>
            </a:endParaRPr>
          </a:p>
        </p:txBody>
      </p:sp>
      <p:sp>
        <p:nvSpPr>
          <p:cNvPr id="6"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6950915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-23.62291666666668	-56.02609512946262	</a:t>
            </a:r>
            <a:r>
              <a:rPr lang="en-US" dirty="0">
                <a:solidFill>
                  <a:srgbClr val="EBA527"/>
                </a:solidFill>
                <a:latin typeface="Calibri"/>
              </a:rPr>
              <a:t>PRY</a:t>
            </a:r>
            <a:r>
              <a:rPr lang="en-US" dirty="0">
                <a:solidFill>
                  <a:prstClr val="white"/>
                </a:solidFill>
                <a:latin typeface="Calibri"/>
              </a:rPr>
              <a:t>	63	121434	</a:t>
            </a:r>
            <a:r>
              <a:rPr lang="en-US" dirty="0">
                <a:solidFill>
                  <a:schemeClr val="bg1"/>
                </a:solidFill>
                <a:latin typeface="Calibri"/>
              </a:rPr>
              <a:t>60150</a:t>
            </a:r>
            <a:r>
              <a:rPr lang="en-US" dirty="0">
                <a:solidFill>
                  <a:prstClr val="white"/>
                </a:solidFill>
                <a:latin typeface="Calibri"/>
              </a:rPr>
              <a:t>	0	[0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99]</a:t>
            </a:r>
          </a:p>
        </p:txBody>
      </p:sp>
      <p:sp>
        <p:nvSpPr>
          <p:cNvPr id="4" name="TextBox 3"/>
          <p:cNvSpPr txBox="1"/>
          <p:nvPr/>
        </p:nvSpPr>
        <p:spPr>
          <a:xfrm>
            <a:off x="7649138" y="1840691"/>
            <a:ext cx="585101" cy="369332"/>
          </a:xfrm>
          <a:prstGeom prst="rect">
            <a:avLst/>
          </a:prstGeom>
          <a:noFill/>
        </p:spPr>
        <p:txBody>
          <a:bodyPr wrap="square" rtlCol="0">
            <a:spAutoFit/>
          </a:bodyPr>
          <a:lstStyle/>
          <a:p>
            <a:r>
              <a:rPr lang="en-US" dirty="0" smtClean="0">
                <a:solidFill>
                  <a:srgbClr val="EBA527"/>
                </a:solidFill>
              </a:rPr>
              <a:t>ISO</a:t>
            </a:r>
            <a:endParaRPr lang="en-US" dirty="0">
              <a:solidFill>
                <a:srgbClr val="EBA527"/>
              </a:solidFill>
            </a:endParaRPr>
          </a:p>
        </p:txBody>
      </p:sp>
      <p:sp>
        <p:nvSpPr>
          <p:cNvPr id="5"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6950915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-23.62291666666668	-56.02609512946262	</a:t>
            </a:r>
            <a:r>
              <a:rPr lang="en-US" dirty="0">
                <a:solidFill>
                  <a:schemeClr val="bg1"/>
                </a:solidFill>
                <a:latin typeface="Calibri"/>
              </a:rPr>
              <a:t>PRY</a:t>
            </a:r>
            <a:r>
              <a:rPr lang="en-US" dirty="0">
                <a:solidFill>
                  <a:prstClr val="white"/>
                </a:solidFill>
                <a:latin typeface="Calibri"/>
              </a:rPr>
              <a:t>	63	121434	</a:t>
            </a:r>
            <a:r>
              <a:rPr lang="en-US" dirty="0">
                <a:solidFill>
                  <a:srgbClr val="EBA527"/>
                </a:solidFill>
                <a:latin typeface="Calibri"/>
              </a:rPr>
              <a:t>60150</a:t>
            </a:r>
            <a:r>
              <a:rPr lang="en-US" dirty="0">
                <a:solidFill>
                  <a:prstClr val="white"/>
                </a:solidFill>
                <a:latin typeface="Calibri"/>
              </a:rPr>
              <a:t>	0	[0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99]</a:t>
            </a:r>
          </a:p>
        </p:txBody>
      </p:sp>
      <p:sp>
        <p:nvSpPr>
          <p:cNvPr id="6" name="TextBox 5"/>
          <p:cNvSpPr txBox="1"/>
          <p:nvPr/>
        </p:nvSpPr>
        <p:spPr>
          <a:xfrm>
            <a:off x="1669680" y="2354371"/>
            <a:ext cx="1127392" cy="369332"/>
          </a:xfrm>
          <a:prstGeom prst="rect">
            <a:avLst/>
          </a:prstGeom>
          <a:noFill/>
        </p:spPr>
        <p:txBody>
          <a:bodyPr wrap="square" rtlCol="0">
            <a:spAutoFit/>
          </a:bodyPr>
          <a:lstStyle/>
          <a:p>
            <a:r>
              <a:rPr lang="en-US" dirty="0" err="1">
                <a:solidFill>
                  <a:srgbClr val="EBA527"/>
                </a:solidFill>
                <a:latin typeface="Calibri"/>
              </a:rPr>
              <a:t>ecoregion</a:t>
            </a:r>
            <a:endParaRPr lang="en-US" dirty="0">
              <a:solidFill>
                <a:srgbClr val="EBA527"/>
              </a:solidFill>
              <a:latin typeface="Calibri"/>
            </a:endParaRPr>
          </a:p>
        </p:txBody>
      </p:sp>
      <p:sp>
        <p:nvSpPr>
          <p:cNvPr id="5"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38220021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-23.62291666666668	-56.02609512946262	PRY	63	121434	</a:t>
            </a:r>
            <a:r>
              <a:rPr lang="en-US" dirty="0">
                <a:solidFill>
                  <a:schemeClr val="bg1"/>
                </a:solidFill>
                <a:latin typeface="Calibri"/>
              </a:rPr>
              <a:t>60150</a:t>
            </a:r>
            <a:r>
              <a:rPr lang="en-US" dirty="0">
                <a:solidFill>
                  <a:prstClr val="white"/>
                </a:solidFill>
                <a:latin typeface="Calibri"/>
              </a:rPr>
              <a:t>	0	[</a:t>
            </a:r>
            <a:r>
              <a:rPr lang="en-US" dirty="0">
                <a:solidFill>
                  <a:srgbClr val="EBA527"/>
                </a:solidFill>
                <a:latin typeface="Calibri"/>
              </a:rPr>
              <a:t>0</a:t>
            </a:r>
            <a:r>
              <a:rPr lang="en-US" dirty="0">
                <a:solidFill>
                  <a:prstClr val="white"/>
                </a:solidFill>
                <a:latin typeface="Calibri"/>
              </a:rPr>
              <a:t>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a:t>
            </a:r>
            <a:r>
              <a:rPr lang="en-US" dirty="0">
                <a:solidFill>
                  <a:srgbClr val="EBA527"/>
                </a:solidFill>
                <a:latin typeface="Calibri"/>
              </a:rPr>
              <a:t>99</a:t>
            </a:r>
            <a:r>
              <a:rPr lang="en-US" dirty="0">
                <a:solidFill>
                  <a:prstClr val="white"/>
                </a:solidFill>
                <a:latin typeface="Calibri"/>
              </a:rPr>
              <a:t>]</a:t>
            </a:r>
          </a:p>
        </p:txBody>
      </p:sp>
      <p:sp>
        <p:nvSpPr>
          <p:cNvPr id="4"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3082793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Data: FORMA</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-23.62291666666668	-56.02609512946262	PRY	63	121434	60150	0	[</a:t>
            </a:r>
            <a:r>
              <a:rPr lang="en-US" dirty="0">
                <a:solidFill>
                  <a:srgbClr val="EBA527"/>
                </a:solidFill>
                <a:latin typeface="Calibri"/>
              </a:rPr>
              <a:t>0</a:t>
            </a:r>
            <a:r>
              <a:rPr lang="en-US" dirty="0">
                <a:solidFill>
                  <a:prstClr val="white"/>
                </a:solidFill>
                <a:latin typeface="Calibri"/>
              </a:rPr>
              <a:t>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a:t>
            </a:r>
            <a:r>
              <a:rPr lang="en-US" dirty="0">
                <a:solidFill>
                  <a:srgbClr val="EBA527"/>
                </a:solidFill>
                <a:latin typeface="Calibri"/>
              </a:rPr>
              <a:t>99</a:t>
            </a:r>
            <a:r>
              <a:rPr lang="en-US" dirty="0">
                <a:solidFill>
                  <a:prstClr val="white"/>
                </a:solidFill>
                <a:latin typeface="Calibri"/>
              </a:rPr>
              <a:t>]</a:t>
            </a:r>
          </a:p>
        </p:txBody>
      </p:sp>
      <p:cxnSp>
        <p:nvCxnSpPr>
          <p:cNvPr id="5" name="Straight Connector 4"/>
          <p:cNvCxnSpPr/>
          <p:nvPr/>
        </p:nvCxnSpPr>
        <p:spPr>
          <a:xfrm flipV="1">
            <a:off x="3268008" y="1712270"/>
            <a:ext cx="0" cy="984556"/>
          </a:xfrm>
          <a:prstGeom prst="line">
            <a:avLst/>
          </a:prstGeom>
          <a:ln>
            <a:solidFill>
              <a:srgbClr val="EBA527"/>
            </a:solidFill>
            <a:prstDash val="sys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460084" y="1712270"/>
            <a:ext cx="0" cy="4276118"/>
          </a:xfrm>
          <a:prstGeom prst="line">
            <a:avLst/>
          </a:prstGeom>
          <a:ln>
            <a:solidFill>
              <a:srgbClr val="EBA527"/>
            </a:solidFill>
            <a:prstDash val="sys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26766" y="1317755"/>
            <a:ext cx="3453528" cy="369332"/>
          </a:xfrm>
          <a:prstGeom prst="rect">
            <a:avLst/>
          </a:prstGeom>
          <a:noFill/>
        </p:spPr>
        <p:txBody>
          <a:bodyPr wrap="square" rtlCol="0">
            <a:spAutoFit/>
          </a:bodyPr>
          <a:lstStyle/>
          <a:p>
            <a:r>
              <a:rPr lang="en-US" dirty="0" smtClean="0">
                <a:solidFill>
                  <a:srgbClr val="EBA527"/>
                </a:solidFill>
              </a:rPr>
              <a:t>Probability as of December 2005</a:t>
            </a:r>
            <a:endParaRPr lang="en-US" dirty="0">
              <a:solidFill>
                <a:srgbClr val="EBA527"/>
              </a:solidFill>
            </a:endParaRPr>
          </a:p>
        </p:txBody>
      </p:sp>
      <p:sp>
        <p:nvSpPr>
          <p:cNvPr id="9" name="TextBox 8"/>
          <p:cNvSpPr txBox="1"/>
          <p:nvPr/>
        </p:nvSpPr>
        <p:spPr>
          <a:xfrm>
            <a:off x="5618122" y="1342938"/>
            <a:ext cx="3453528" cy="369332"/>
          </a:xfrm>
          <a:prstGeom prst="rect">
            <a:avLst/>
          </a:prstGeom>
          <a:noFill/>
        </p:spPr>
        <p:txBody>
          <a:bodyPr wrap="square" rtlCol="0">
            <a:spAutoFit/>
          </a:bodyPr>
          <a:lstStyle/>
          <a:p>
            <a:r>
              <a:rPr lang="en-US" dirty="0" smtClean="0">
                <a:solidFill>
                  <a:srgbClr val="EBA527"/>
                </a:solidFill>
              </a:rPr>
              <a:t>…as of April 2015</a:t>
            </a:r>
            <a:endParaRPr lang="en-US" dirty="0">
              <a:solidFill>
                <a:srgbClr val="EBA527"/>
              </a:solidFill>
            </a:endParaRPr>
          </a:p>
        </p:txBody>
      </p:sp>
      <p:sp>
        <p:nvSpPr>
          <p:cNvPr id="10"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17870282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FW_Para.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4523"/>
          <a:stretch/>
        </p:blipFill>
        <p:spPr>
          <a:xfrm>
            <a:off x="0" y="906464"/>
            <a:ext cx="9144000" cy="4815374"/>
          </a:xfrm>
          <a:prstGeom prst="rect">
            <a:avLst/>
          </a:prstGeom>
        </p:spPr>
      </p:pic>
    </p:spTree>
    <p:extLst>
      <p:ext uri="{BB962C8B-B14F-4D97-AF65-F5344CB8AC3E}">
        <p14:creationId xmlns:p14="http://schemas.microsoft.com/office/powerpoint/2010/main" val="36539094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The Prediction</a:t>
            </a:r>
            <a:endParaRPr lang="en-US" dirty="0">
              <a:solidFill>
                <a:schemeClr val="bg1"/>
              </a:solidFill>
              <a:latin typeface="Arial"/>
              <a:cs typeface="Arial"/>
            </a:endParaRPr>
          </a:p>
        </p:txBody>
      </p:sp>
      <p:sp>
        <p:nvSpPr>
          <p:cNvPr id="3" name="TextBox 2"/>
          <p:cNvSpPr txBox="1"/>
          <p:nvPr/>
        </p:nvSpPr>
        <p:spPr>
          <a:xfrm>
            <a:off x="299686" y="1854960"/>
            <a:ext cx="8844314" cy="4478149"/>
          </a:xfrm>
          <a:prstGeom prst="rect">
            <a:avLst/>
          </a:prstGeom>
          <a:noFill/>
        </p:spPr>
        <p:txBody>
          <a:bodyPr wrap="square" rtlCol="0">
            <a:spAutoFit/>
          </a:bodyPr>
          <a:lstStyle/>
          <a:p>
            <a:pPr>
              <a:lnSpc>
                <a:spcPct val="200000"/>
              </a:lnSpc>
            </a:pPr>
            <a:r>
              <a:rPr lang="en-US" dirty="0">
                <a:solidFill>
                  <a:prstClr val="white"/>
                </a:solidFill>
                <a:latin typeface="Calibri"/>
              </a:rPr>
              <a:t>500	12	11	2080	869	-23.62291666666668	-56.02609512946262	PRY	63	121434	60150	0	[</a:t>
            </a:r>
            <a:r>
              <a:rPr lang="en-US" dirty="0">
                <a:solidFill>
                  <a:srgbClr val="EBA527"/>
                </a:solidFill>
                <a:latin typeface="Calibri"/>
              </a:rPr>
              <a:t>0</a:t>
            </a:r>
            <a:r>
              <a:rPr lang="en-US" dirty="0">
                <a:solidFill>
                  <a:prstClr val="white"/>
                </a:solidFill>
                <a:latin typeface="Calibri"/>
              </a:rPr>
              <a:t> 0 0 0 0 0 0 0 0 0 0 0 0 0 0 0 0 0 0 0 0 0 0 0 0 0 0 0 0 0 0 0 0 0 0 0 0 0 0 0 1 1 1 2 2 3 5 8 14 21 29 35 38 39 40 40 40 40 40 41 42 43 44 45 46 46 47 47 48 48 48 48 48 48 48 48 48 48 48 48 48 48 48 48 48 49 50 51 52 52 52 52 52 53 53 53 53 53 53 53 53 53 53 53 53 53 53 53 53 53 54 56 57 58 59 59 60 60 60 60 60 60 60 60 60 60 60 60 60 60 60 62 63 64 65 66 67 68 68 69 70 70 70 70 70 70 70 70 70 70 70 70 72 75 77 79 80 81 82 82 82 83 83 83 84 85 85 86 86 86 87 88 88 89 90 91 92 93 94 95 95 96 96 96 96 96 96 96 97 97 97 97 97 97 97 97 97 98 98 98 98 98 98 98 98 99 99 99 99 99 99 99 </a:t>
            </a:r>
            <a:r>
              <a:rPr lang="en-US" dirty="0">
                <a:solidFill>
                  <a:srgbClr val="EBA527"/>
                </a:solidFill>
                <a:latin typeface="Calibri"/>
              </a:rPr>
              <a:t>99</a:t>
            </a:r>
            <a:r>
              <a:rPr lang="en-US" dirty="0">
                <a:solidFill>
                  <a:prstClr val="white"/>
                </a:solidFill>
                <a:latin typeface="Calibri"/>
              </a:rPr>
              <a:t>]</a:t>
            </a:r>
          </a:p>
        </p:txBody>
      </p:sp>
      <p:cxnSp>
        <p:nvCxnSpPr>
          <p:cNvPr id="5" name="Straight Connector 4"/>
          <p:cNvCxnSpPr/>
          <p:nvPr/>
        </p:nvCxnSpPr>
        <p:spPr>
          <a:xfrm flipV="1">
            <a:off x="3268008" y="1712270"/>
            <a:ext cx="0" cy="984556"/>
          </a:xfrm>
          <a:prstGeom prst="line">
            <a:avLst/>
          </a:prstGeom>
          <a:ln>
            <a:solidFill>
              <a:srgbClr val="EBA527"/>
            </a:solidFill>
            <a:prstDash val="sysDash"/>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6460084" y="1712270"/>
            <a:ext cx="0" cy="4276118"/>
          </a:xfrm>
          <a:prstGeom prst="line">
            <a:avLst/>
          </a:prstGeom>
          <a:ln>
            <a:solidFill>
              <a:srgbClr val="EBA527"/>
            </a:solidFill>
            <a:prstDash val="sysDash"/>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726766" y="1317755"/>
            <a:ext cx="3453528" cy="369332"/>
          </a:xfrm>
          <a:prstGeom prst="rect">
            <a:avLst/>
          </a:prstGeom>
          <a:noFill/>
        </p:spPr>
        <p:txBody>
          <a:bodyPr wrap="square" rtlCol="0">
            <a:spAutoFit/>
          </a:bodyPr>
          <a:lstStyle/>
          <a:p>
            <a:r>
              <a:rPr lang="en-US" dirty="0">
                <a:solidFill>
                  <a:srgbClr val="EBA527"/>
                </a:solidFill>
                <a:latin typeface="Calibri"/>
              </a:rPr>
              <a:t>Probability as of December 2005</a:t>
            </a:r>
          </a:p>
        </p:txBody>
      </p:sp>
      <p:sp>
        <p:nvSpPr>
          <p:cNvPr id="9" name="TextBox 8"/>
          <p:cNvSpPr txBox="1"/>
          <p:nvPr/>
        </p:nvSpPr>
        <p:spPr>
          <a:xfrm>
            <a:off x="5618122" y="1342938"/>
            <a:ext cx="3453528" cy="369332"/>
          </a:xfrm>
          <a:prstGeom prst="rect">
            <a:avLst/>
          </a:prstGeom>
          <a:noFill/>
        </p:spPr>
        <p:txBody>
          <a:bodyPr wrap="square" rtlCol="0">
            <a:spAutoFit/>
          </a:bodyPr>
          <a:lstStyle/>
          <a:p>
            <a:r>
              <a:rPr lang="en-US" dirty="0">
                <a:solidFill>
                  <a:srgbClr val="EBA527"/>
                </a:solidFill>
                <a:latin typeface="Calibri"/>
              </a:rPr>
              <a:t>…as of </a:t>
            </a:r>
            <a:r>
              <a:rPr lang="en-US" dirty="0" smtClean="0">
                <a:solidFill>
                  <a:srgbClr val="EBA527"/>
                </a:solidFill>
                <a:latin typeface="Calibri"/>
              </a:rPr>
              <a:t>April 2015</a:t>
            </a:r>
            <a:endParaRPr lang="en-US" dirty="0">
              <a:solidFill>
                <a:srgbClr val="EBA527"/>
              </a:solidFill>
              <a:latin typeface="Calibri"/>
            </a:endParaRPr>
          </a:p>
        </p:txBody>
      </p:sp>
      <p:sp>
        <p:nvSpPr>
          <p:cNvPr id="4" name="TextBox 3"/>
          <p:cNvSpPr txBox="1"/>
          <p:nvPr/>
        </p:nvSpPr>
        <p:spPr>
          <a:xfrm>
            <a:off x="6981786" y="5861399"/>
            <a:ext cx="1704336" cy="461665"/>
          </a:xfrm>
          <a:prstGeom prst="rect">
            <a:avLst/>
          </a:prstGeom>
          <a:noFill/>
        </p:spPr>
        <p:txBody>
          <a:bodyPr wrap="square" rtlCol="0">
            <a:spAutoFit/>
          </a:bodyPr>
          <a:lstStyle/>
          <a:p>
            <a:r>
              <a:rPr lang="en-US" sz="2400" b="1" dirty="0" smtClean="0">
                <a:solidFill>
                  <a:srgbClr val="FF0000"/>
                </a:solidFill>
              </a:rPr>
              <a:t>?   ?   ?   ? </a:t>
            </a:r>
            <a:endParaRPr lang="en-US" sz="2400" b="1" dirty="0">
              <a:solidFill>
                <a:srgbClr val="FF0000"/>
              </a:solidFill>
            </a:endParaRPr>
          </a:p>
        </p:txBody>
      </p:sp>
      <p:sp>
        <p:nvSpPr>
          <p:cNvPr id="10"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203245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Arial"/>
                <a:cs typeface="Arial"/>
              </a:rPr>
              <a:t>Fitting the Model</a:t>
            </a:r>
            <a:endParaRPr lang="en-US" dirty="0">
              <a:solidFill>
                <a:schemeClr val="bg1"/>
              </a:solidFill>
              <a:latin typeface="Arial"/>
              <a:cs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2228583693"/>
              </p:ext>
            </p:extLst>
          </p:nvPr>
        </p:nvGraphicFramePr>
        <p:xfrm>
          <a:off x="-1" y="2809623"/>
          <a:ext cx="9144000" cy="1150680"/>
        </p:xfrm>
        <a:graphic>
          <a:graphicData uri="http://schemas.openxmlformats.org/drawingml/2006/table">
            <a:tbl>
              <a:tblPr firstRow="1" bandRow="1">
                <a:tableStyleId>{073A0DAA-6AF3-43AB-8588-CEC1D06C72B9}</a:tableStyleId>
              </a:tblPr>
              <a:tblGrid>
                <a:gridCol w="914400"/>
                <a:gridCol w="914400"/>
                <a:gridCol w="914400"/>
                <a:gridCol w="914400"/>
                <a:gridCol w="914400"/>
                <a:gridCol w="914400"/>
                <a:gridCol w="914400"/>
                <a:gridCol w="914400"/>
                <a:gridCol w="914400"/>
                <a:gridCol w="914400"/>
              </a:tblGrid>
              <a:tr h="443691">
                <a:tc>
                  <a:txBody>
                    <a:bodyPr/>
                    <a:lstStyle/>
                    <a:p>
                      <a:r>
                        <a:rPr lang="en-US" sz="1600" dirty="0" smtClean="0">
                          <a:solidFill>
                            <a:srgbClr val="000000"/>
                          </a:solidFill>
                        </a:rPr>
                        <a:t>val1</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val2</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val3</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val4</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val5</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val6</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smtClean="0">
                          <a:solidFill>
                            <a:srgbClr val="000000"/>
                          </a:solidFill>
                        </a:rPr>
                        <a:t>…</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err="1" smtClean="0">
                          <a:solidFill>
                            <a:srgbClr val="000000"/>
                          </a:solidFill>
                        </a:rPr>
                        <a:t>val</a:t>
                      </a:r>
                      <a:r>
                        <a:rPr lang="en-US" sz="1600" dirty="0" smtClean="0">
                          <a:solidFill>
                            <a:srgbClr val="000000"/>
                          </a:solidFill>
                        </a:rPr>
                        <a:t>(n)</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err="1" smtClean="0">
                          <a:solidFill>
                            <a:srgbClr val="000000"/>
                          </a:solidFill>
                        </a:rPr>
                        <a:t>val</a:t>
                      </a:r>
                      <a:r>
                        <a:rPr lang="en-US" sz="1600" dirty="0" smtClean="0">
                          <a:solidFill>
                            <a:srgbClr val="000000"/>
                          </a:solidFill>
                        </a:rPr>
                        <a:t>(n+1)</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sz="1600" dirty="0" err="1" smtClean="0">
                          <a:solidFill>
                            <a:srgbClr val="000000"/>
                          </a:solidFill>
                        </a:rPr>
                        <a:t>val</a:t>
                      </a:r>
                      <a:r>
                        <a:rPr lang="en-US" sz="1600" dirty="0" smtClean="0">
                          <a:solidFill>
                            <a:srgbClr val="000000"/>
                          </a:solidFill>
                        </a:rPr>
                        <a:t>(n+2)</a:t>
                      </a:r>
                      <a:endParaRPr lang="en-US" sz="1600" dirty="0">
                        <a:solidFill>
                          <a:srgbClr val="000000"/>
                        </a:solidFill>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706989">
                <a:tc>
                  <a:txBody>
                    <a:bodyPr/>
                    <a:lstStyle/>
                    <a:p>
                      <a:r>
                        <a:rPr lang="en-US" dirty="0" smtClean="0"/>
                        <a:t>4</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4</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10</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11</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15</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20</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45</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r>
                        <a:rPr lang="en-US" dirty="0" smtClean="0"/>
                        <a:t>?</a:t>
                      </a:r>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Right Bracket 6"/>
          <p:cNvSpPr/>
          <p:nvPr/>
        </p:nvSpPr>
        <p:spPr>
          <a:xfrm rot="16200000">
            <a:off x="2977326" y="-711860"/>
            <a:ext cx="463895" cy="6225366"/>
          </a:xfrm>
          <a:prstGeom prst="rightBracket">
            <a:avLst/>
          </a:prstGeom>
          <a:ln>
            <a:solidFill>
              <a:srgbClr val="EBA52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EBA527"/>
              </a:solidFill>
            </a:endParaRPr>
          </a:p>
        </p:txBody>
      </p:sp>
      <p:sp>
        <p:nvSpPr>
          <p:cNvPr id="8" name="Right Bracket 7"/>
          <p:cNvSpPr/>
          <p:nvPr/>
        </p:nvSpPr>
        <p:spPr>
          <a:xfrm rot="5400000">
            <a:off x="6621967" y="4018930"/>
            <a:ext cx="463895" cy="778508"/>
          </a:xfrm>
          <a:prstGeom prst="rightBracket">
            <a:avLst/>
          </a:prstGeom>
          <a:ln>
            <a:solidFill>
              <a:srgbClr val="EBA52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571674" y="1799543"/>
            <a:ext cx="2238064" cy="369332"/>
          </a:xfrm>
          <a:prstGeom prst="rect">
            <a:avLst/>
          </a:prstGeom>
          <a:noFill/>
        </p:spPr>
        <p:txBody>
          <a:bodyPr wrap="square" rtlCol="0">
            <a:spAutoFit/>
          </a:bodyPr>
          <a:lstStyle/>
          <a:p>
            <a:pPr algn="ctr"/>
            <a:r>
              <a:rPr lang="en-US" dirty="0" smtClean="0">
                <a:solidFill>
                  <a:schemeClr val="bg1"/>
                </a:solidFill>
                <a:latin typeface="Arial"/>
                <a:cs typeface="Arial"/>
              </a:rPr>
              <a:t>train</a:t>
            </a:r>
            <a:endParaRPr lang="en-US" dirty="0">
              <a:solidFill>
                <a:schemeClr val="bg1"/>
              </a:solidFill>
              <a:latin typeface="Arial"/>
              <a:cs typeface="Arial"/>
            </a:endParaRPr>
          </a:p>
        </p:txBody>
      </p:sp>
      <p:sp>
        <p:nvSpPr>
          <p:cNvPr id="10" name="TextBox 9"/>
          <p:cNvSpPr txBox="1"/>
          <p:nvPr/>
        </p:nvSpPr>
        <p:spPr>
          <a:xfrm>
            <a:off x="5734988" y="4640132"/>
            <a:ext cx="2238064" cy="369332"/>
          </a:xfrm>
          <a:prstGeom prst="rect">
            <a:avLst/>
          </a:prstGeom>
          <a:noFill/>
        </p:spPr>
        <p:txBody>
          <a:bodyPr wrap="square" rtlCol="0">
            <a:spAutoFit/>
          </a:bodyPr>
          <a:lstStyle/>
          <a:p>
            <a:pPr algn="ctr"/>
            <a:r>
              <a:rPr lang="en-US" dirty="0" smtClean="0">
                <a:solidFill>
                  <a:schemeClr val="bg1"/>
                </a:solidFill>
                <a:latin typeface="Arial"/>
                <a:cs typeface="Arial"/>
              </a:rPr>
              <a:t>test</a:t>
            </a:r>
            <a:endParaRPr lang="en-US" dirty="0">
              <a:solidFill>
                <a:schemeClr val="bg1"/>
              </a:solidFill>
              <a:latin typeface="Arial"/>
              <a:cs typeface="Arial"/>
            </a:endParaRPr>
          </a:p>
        </p:txBody>
      </p:sp>
      <p:sp>
        <p:nvSpPr>
          <p:cNvPr id="11" name="Right Bracket 10"/>
          <p:cNvSpPr/>
          <p:nvPr/>
        </p:nvSpPr>
        <p:spPr>
          <a:xfrm rot="16200000">
            <a:off x="7965435" y="1546303"/>
            <a:ext cx="463895" cy="1709039"/>
          </a:xfrm>
          <a:prstGeom prst="rightBracket">
            <a:avLst/>
          </a:prstGeom>
          <a:ln>
            <a:solidFill>
              <a:srgbClr val="EBA527"/>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EBA527"/>
              </a:solidFill>
            </a:endParaRPr>
          </a:p>
        </p:txBody>
      </p:sp>
      <p:sp>
        <p:nvSpPr>
          <p:cNvPr id="12" name="TextBox 11"/>
          <p:cNvSpPr txBox="1"/>
          <p:nvPr/>
        </p:nvSpPr>
        <p:spPr>
          <a:xfrm>
            <a:off x="7080337" y="1799543"/>
            <a:ext cx="2238064" cy="369332"/>
          </a:xfrm>
          <a:prstGeom prst="rect">
            <a:avLst/>
          </a:prstGeom>
          <a:noFill/>
        </p:spPr>
        <p:txBody>
          <a:bodyPr wrap="square" rtlCol="0">
            <a:spAutoFit/>
          </a:bodyPr>
          <a:lstStyle/>
          <a:p>
            <a:pPr algn="ctr"/>
            <a:r>
              <a:rPr lang="en-US" dirty="0" smtClean="0">
                <a:solidFill>
                  <a:schemeClr val="bg1"/>
                </a:solidFill>
                <a:latin typeface="Arial"/>
                <a:cs typeface="Arial"/>
              </a:rPr>
              <a:t>out of sample</a:t>
            </a:r>
            <a:endParaRPr lang="en-US" dirty="0">
              <a:solidFill>
                <a:schemeClr val="bg1"/>
              </a:solidFill>
              <a:latin typeface="Arial"/>
              <a:cs typeface="Arial"/>
            </a:endParaRPr>
          </a:p>
        </p:txBody>
      </p:sp>
    </p:spTree>
    <p:extLst>
      <p:ext uri="{BB962C8B-B14F-4D97-AF65-F5344CB8AC3E}">
        <p14:creationId xmlns:p14="http://schemas.microsoft.com/office/powerpoint/2010/main" val="33033427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EBA527"/>
                </a:solidFill>
                <a:latin typeface="Arial"/>
                <a:cs typeface="Arial"/>
              </a:rPr>
              <a:t>The Question </a:t>
            </a:r>
            <a:endParaRPr lang="en-US" b="1" dirty="0">
              <a:solidFill>
                <a:srgbClr val="EBA527"/>
              </a:solidFill>
              <a:latin typeface="Arial"/>
              <a:cs typeface="Arial"/>
            </a:endParaRPr>
          </a:p>
        </p:txBody>
      </p:sp>
      <p:sp>
        <p:nvSpPr>
          <p:cNvPr id="3" name="Content Placeholder 2"/>
          <p:cNvSpPr>
            <a:spLocks noGrp="1"/>
          </p:cNvSpPr>
          <p:nvPr>
            <p:ph idx="1"/>
          </p:nvPr>
        </p:nvSpPr>
        <p:spPr/>
        <p:txBody>
          <a:bodyPr anchor="ctr"/>
          <a:lstStyle/>
          <a:p>
            <a:pPr marL="0" indent="0" algn="ctr">
              <a:buNone/>
            </a:pPr>
            <a:r>
              <a:rPr lang="en-US" dirty="0" smtClean="0">
                <a:latin typeface="Arial"/>
                <a:cs typeface="Arial"/>
              </a:rPr>
              <a:t>Can we predict the locations where large-scale forest clearing is most likely to occur next? </a:t>
            </a:r>
            <a:endParaRPr lang="en-US" dirty="0">
              <a:latin typeface="Arial"/>
              <a:cs typeface="Arial"/>
            </a:endParaRPr>
          </a:p>
        </p:txBody>
      </p:sp>
    </p:spTree>
    <p:extLst>
      <p:ext uri="{BB962C8B-B14F-4D97-AF65-F5344CB8AC3E}">
        <p14:creationId xmlns:p14="http://schemas.microsoft.com/office/powerpoint/2010/main" val="1398302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Arial"/>
                <a:cs typeface="Arial"/>
              </a:rPr>
              <a:t>Workflow</a:t>
            </a:r>
            <a:endParaRPr lang="en-US" dirty="0">
              <a:solidFill>
                <a:srgbClr val="FFFFFF"/>
              </a:solidFill>
              <a:latin typeface="Arial"/>
              <a:cs typeface="Arial"/>
            </a:endParaRPr>
          </a:p>
        </p:txBody>
      </p:sp>
      <p:sp>
        <p:nvSpPr>
          <p:cNvPr id="3" name="Content Placeholder 2"/>
          <p:cNvSpPr>
            <a:spLocks noGrp="1"/>
          </p:cNvSpPr>
          <p:nvPr>
            <p:ph idx="1"/>
          </p:nvPr>
        </p:nvSpPr>
        <p:spPr/>
        <p:txBody>
          <a:bodyPr/>
          <a:lstStyle/>
          <a:p>
            <a:r>
              <a:rPr lang="en-US" b="1" dirty="0" smtClean="0">
                <a:solidFill>
                  <a:srgbClr val="FFFFFF"/>
                </a:solidFill>
              </a:rPr>
              <a:t>Scoping:</a:t>
            </a:r>
            <a:r>
              <a:rPr lang="en-US" dirty="0" smtClean="0">
                <a:solidFill>
                  <a:srgbClr val="FFFFFF"/>
                </a:solidFill>
              </a:rPr>
              <a:t> Loop through 2000+ ASCII files to read in/splice files containing “IND” ISO code</a:t>
            </a:r>
          </a:p>
          <a:p>
            <a:r>
              <a:rPr lang="en-US" dirty="0" smtClean="0">
                <a:solidFill>
                  <a:srgbClr val="FFFFFF"/>
                </a:solidFill>
              </a:rPr>
              <a:t> </a:t>
            </a:r>
            <a:r>
              <a:rPr lang="en-US" b="1" dirty="0" smtClean="0">
                <a:solidFill>
                  <a:srgbClr val="FFFFFF"/>
                </a:solidFill>
              </a:rPr>
              <a:t>Feature engineering: </a:t>
            </a:r>
            <a:r>
              <a:rPr lang="en-US" dirty="0" smtClean="0">
                <a:solidFill>
                  <a:srgbClr val="FFFFFF"/>
                </a:solidFill>
              </a:rPr>
              <a:t>extract new features such as historical and neighborhood trends</a:t>
            </a:r>
          </a:p>
          <a:p>
            <a:pPr lvl="1"/>
            <a:r>
              <a:rPr lang="en-US" dirty="0" smtClean="0">
                <a:solidFill>
                  <a:srgbClr val="FFFFFF"/>
                </a:solidFill>
              </a:rPr>
              <a:t>Calculate distance to roads</a:t>
            </a:r>
          </a:p>
          <a:p>
            <a:r>
              <a:rPr lang="en-US" b="1" dirty="0" smtClean="0">
                <a:solidFill>
                  <a:srgbClr val="FFFFFF"/>
                </a:solidFill>
              </a:rPr>
              <a:t>Training and Testing</a:t>
            </a:r>
          </a:p>
          <a:p>
            <a:r>
              <a:rPr lang="en-US" b="1" dirty="0" smtClean="0">
                <a:solidFill>
                  <a:srgbClr val="FFFFFF"/>
                </a:solidFill>
              </a:rPr>
              <a:t>Challenge: </a:t>
            </a:r>
            <a:r>
              <a:rPr lang="en-US" dirty="0" smtClean="0">
                <a:solidFill>
                  <a:srgbClr val="FFFFFF"/>
                </a:solidFill>
              </a:rPr>
              <a:t>Dynamic model that is refitted with new observations</a:t>
            </a:r>
          </a:p>
        </p:txBody>
      </p:sp>
    </p:spTree>
    <p:extLst>
      <p:ext uri="{BB962C8B-B14F-4D97-AF65-F5344CB8AC3E}">
        <p14:creationId xmlns:p14="http://schemas.microsoft.com/office/powerpoint/2010/main" val="39812328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cs typeface="Arial"/>
              </a:rPr>
              <a:t>Proximity Analysis</a:t>
            </a:r>
            <a:endParaRPr lang="en-US" dirty="0">
              <a:solidFill>
                <a:srgbClr val="FFFFFF"/>
              </a:solidFill>
              <a:latin typeface="Arial"/>
              <a:cs typeface="Arial"/>
            </a:endParaRPr>
          </a:p>
        </p:txBody>
      </p:sp>
      <p:pic>
        <p:nvPicPr>
          <p:cNvPr id="1027" name="Picture 3" descr="C:\Users\rachael.petersen\Desktop\Indo.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13" b="89961" l="5701" r="99658"/>
                    </a14:imgEffect>
                  </a14:imgLayer>
                </a14:imgProps>
              </a:ext>
              <a:ext uri="{28A0092B-C50C-407E-A947-70E740481C1C}">
                <a14:useLocalDpi xmlns:a14="http://schemas.microsoft.com/office/drawing/2010/main" val="0"/>
              </a:ext>
            </a:extLst>
          </a:blip>
          <a:srcRect/>
          <a:stretch>
            <a:fillRect/>
          </a:stretch>
        </p:blipFill>
        <p:spPr bwMode="auto">
          <a:xfrm>
            <a:off x="646550" y="830138"/>
            <a:ext cx="7483297" cy="65449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740727" y="4638502"/>
            <a:ext cx="1529542" cy="947651"/>
          </a:xfrm>
          <a:prstGeom prst="rect">
            <a:avLst/>
          </a:prstGeom>
          <a:solidFill>
            <a:srgbClr val="FFC000">
              <a:alpha val="5686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363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cs typeface="Arial"/>
              </a:rPr>
              <a:t>Proximity Analysis</a:t>
            </a:r>
            <a:endParaRPr lang="en-US" dirty="0">
              <a:solidFill>
                <a:srgbClr val="FFFFFF"/>
              </a:solidFill>
              <a:latin typeface="Arial"/>
              <a:cs typeface="Arial"/>
            </a:endParaRPr>
          </a:p>
        </p:txBody>
      </p:sp>
      <p:pic>
        <p:nvPicPr>
          <p:cNvPr id="2050" name="Picture 2" descr="C:\Users\rachael.petersen\Desktop\Indo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94" y="1429900"/>
            <a:ext cx="8151812" cy="460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27952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EBA527"/>
                </a:solidFill>
                <a:latin typeface="Arial"/>
                <a:cs typeface="Arial"/>
              </a:rPr>
              <a:t>Questions?</a:t>
            </a:r>
            <a:br>
              <a:rPr lang="en-US" dirty="0" smtClean="0">
                <a:solidFill>
                  <a:srgbClr val="EBA527"/>
                </a:solidFill>
                <a:latin typeface="Arial"/>
                <a:cs typeface="Arial"/>
              </a:rPr>
            </a:br>
            <a:r>
              <a:rPr lang="en-US" sz="1800" dirty="0" smtClean="0">
                <a:solidFill>
                  <a:schemeClr val="bg1"/>
                </a:solidFill>
                <a:latin typeface="Arial"/>
                <a:cs typeface="Arial"/>
              </a:rPr>
              <a:t>Learn more at </a:t>
            </a:r>
            <a:r>
              <a:rPr lang="en-US" sz="1800" dirty="0" err="1" smtClean="0">
                <a:solidFill>
                  <a:schemeClr val="bg1"/>
                </a:solidFill>
                <a:latin typeface="Arial"/>
                <a:cs typeface="Arial"/>
              </a:rPr>
              <a:t>www.globalforestwatch.org</a:t>
            </a:r>
            <a:r>
              <a:rPr lang="en-US" sz="1800" dirty="0" smtClean="0">
                <a:solidFill>
                  <a:schemeClr val="bg1"/>
                </a:solidFill>
                <a:latin typeface="Arial"/>
                <a:cs typeface="Arial"/>
              </a:rPr>
              <a:t> </a:t>
            </a:r>
            <a:r>
              <a:rPr lang="en-US" dirty="0" smtClean="0">
                <a:solidFill>
                  <a:srgbClr val="EBA527"/>
                </a:solidFill>
                <a:latin typeface="Arial"/>
                <a:cs typeface="Arial"/>
              </a:rPr>
              <a:t> </a:t>
            </a:r>
            <a:endParaRPr lang="en-US" dirty="0">
              <a:solidFill>
                <a:srgbClr val="EBA527"/>
              </a:solidFill>
              <a:latin typeface="Arial"/>
              <a:cs typeface="Arial"/>
            </a:endParaRPr>
          </a:p>
        </p:txBody>
      </p:sp>
    </p:spTree>
    <p:extLst>
      <p:ext uri="{BB962C8B-B14F-4D97-AF65-F5344CB8AC3E}">
        <p14:creationId xmlns:p14="http://schemas.microsoft.com/office/powerpoint/2010/main" val="18197778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9979" b="89979" l="4369" r="98058">
                        <a14:foregroundMark x1="22201" y1="75222" x2="22201" y2="75222"/>
                        <a14:foregroundMark x1="25275" y1="75222" x2="25275" y2="75222"/>
                        <a14:foregroundMark x1="31553" y1="74841" x2="31553" y2="74841"/>
                        <a14:foregroundMark x1="27314" y1="83256" x2="27314" y2="83256"/>
                        <a14:foregroundMark x1="64725" y1="86681" x2="64725" y2="86681"/>
                        <a14:backgroundMark x1="35663" y1="80592" x2="35663" y2="80592"/>
                        <a14:backgroundMark x1="20291" y1="78647" x2="37411" y2="75053"/>
                        <a14:backgroundMark x1="60939" y1="79619" x2="60939" y2="79619"/>
                        <a14:backgroundMark x1="88252" y1="82495" x2="88252" y2="82495"/>
                        <a14:backgroundMark x1="34919" y1="83636" x2="34919" y2="83636"/>
                        <a14:backgroundMark x1="48932" y1="88584" x2="48932" y2="88584"/>
                        <a14:backgroundMark x1="69709" y1="80381" x2="69709" y2="80381"/>
                      </a14:backgroundRemoval>
                    </a14:imgEffect>
                  </a14:imgLayer>
                </a14:imgProps>
              </a:ext>
            </a:extLst>
          </a:blip>
          <a:stretch>
            <a:fillRect/>
          </a:stretch>
        </p:blipFill>
        <p:spPr>
          <a:xfrm>
            <a:off x="2449620" y="1964106"/>
            <a:ext cx="3951963" cy="3024722"/>
          </a:xfrm>
          <a:prstGeom prst="rect">
            <a:avLst/>
          </a:prstGeom>
        </p:spPr>
      </p:pic>
    </p:spTree>
    <p:extLst>
      <p:ext uri="{BB962C8B-B14F-4D97-AF65-F5344CB8AC3E}">
        <p14:creationId xmlns:p14="http://schemas.microsoft.com/office/powerpoint/2010/main" val="16279148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4848"/>
            <a:ext cx="9144000" cy="6108303"/>
          </a:xfrm>
          <a:prstGeom prst="rect">
            <a:avLst/>
          </a:prstGeom>
        </p:spPr>
      </p:pic>
    </p:spTree>
    <p:extLst>
      <p:ext uri="{BB962C8B-B14F-4D97-AF65-F5344CB8AC3E}">
        <p14:creationId xmlns:p14="http://schemas.microsoft.com/office/powerpoint/2010/main" val="12499668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4848"/>
            <a:ext cx="9144000" cy="6108303"/>
          </a:xfrm>
          <a:prstGeom prst="rect">
            <a:avLst/>
          </a:prstGeom>
        </p:spPr>
      </p:pic>
    </p:spTree>
    <p:extLst>
      <p:ext uri="{BB962C8B-B14F-4D97-AF65-F5344CB8AC3E}">
        <p14:creationId xmlns:p14="http://schemas.microsoft.com/office/powerpoint/2010/main" val="6084455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4848"/>
            <a:ext cx="9144000" cy="6108303"/>
          </a:xfrm>
          <a:prstGeom prst="rect">
            <a:avLst/>
          </a:prstGeom>
        </p:spPr>
      </p:pic>
      <p:sp>
        <p:nvSpPr>
          <p:cNvPr id="3" name="Rectangle 2"/>
          <p:cNvSpPr/>
          <p:nvPr/>
        </p:nvSpPr>
        <p:spPr>
          <a:xfrm>
            <a:off x="6172200" y="1752600"/>
            <a:ext cx="2895600" cy="2362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4164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asklogo.com/images/N/nestle%2093%20logo.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5800" y="4191000"/>
            <a:ext cx="639762" cy="6397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ucd.ie/lipgene/images/logos/consortium/unilever.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4366" y="2788743"/>
            <a:ext cx="523875" cy="5466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dirty="0" smtClean="0"/>
              <a:t>Corporate Commitments</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68043751"/>
              </p:ext>
            </p:extLst>
          </p:nvPr>
        </p:nvGraphicFramePr>
        <p:xfrm>
          <a:off x="457200" y="1066800"/>
          <a:ext cx="8229600" cy="5029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p:cNvSpPr>
            <a:spLocks noGrp="1"/>
          </p:cNvSpPr>
          <p:nvPr>
            <p:ph type="body" sz="quarter" idx="10"/>
          </p:nvPr>
        </p:nvSpPr>
        <p:spPr/>
        <p:txBody>
          <a:bodyPr/>
          <a:lstStyle/>
          <a:p>
            <a:r>
              <a:rPr lang="en-US" dirty="0" smtClean="0">
                <a:solidFill>
                  <a:schemeClr val="bg1"/>
                </a:solidFill>
              </a:rPr>
              <a:t>Climate and Land </a:t>
            </a:r>
            <a:r>
              <a:rPr lang="en-US" dirty="0">
                <a:solidFill>
                  <a:schemeClr val="bg1"/>
                </a:solidFill>
              </a:rPr>
              <a:t>Use Alliance, </a:t>
            </a:r>
            <a:r>
              <a:rPr lang="en-US" i="1" dirty="0">
                <a:solidFill>
                  <a:schemeClr val="bg1"/>
                </a:solidFill>
              </a:rPr>
              <a:t>Cascade of Corporate Commitments </a:t>
            </a:r>
            <a:r>
              <a:rPr lang="en-US" i="1" dirty="0" smtClean="0">
                <a:solidFill>
                  <a:schemeClr val="bg1"/>
                </a:solidFill>
              </a:rPr>
              <a:t>to Zero-Deforestation Palm Oil </a:t>
            </a:r>
            <a:r>
              <a:rPr lang="en-US" dirty="0" smtClean="0">
                <a:solidFill>
                  <a:schemeClr val="bg1"/>
                </a:solidFill>
              </a:rPr>
              <a:t>(Sept., 2014)</a:t>
            </a:r>
            <a:endParaRPr lang="en-US" i="1" dirty="0">
              <a:solidFill>
                <a:schemeClr val="bg1"/>
              </a:solidFill>
            </a:endParaRPr>
          </a:p>
        </p:txBody>
      </p:sp>
      <p:pic>
        <p:nvPicPr>
          <p:cNvPr id="2052" name="Picture 4" descr="http://2012.pocmalaysia.com/shared/images/wilmar%20logo.jp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524000" y="3018484"/>
            <a:ext cx="818767" cy="31694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hersheys.com/assets/images/dot_com/Hershey-Logo-Share.jp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867087" y="3429000"/>
            <a:ext cx="951359" cy="33028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img2.wikia.nocookie.net/__cb20140302062550/disney/images/2/21/Kelloggs-logo.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649790" y="3945363"/>
            <a:ext cx="753898" cy="337051"/>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logosandbrands.directory/wp-content/themes/directorypress/thumbs/Golden-Agri-Resources-logo.jp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487989" y="3832714"/>
            <a:ext cx="846011" cy="70589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www.picpicx.com/wp-content/uploads/2014/09/99652457cfe6d9c1333ea86c9a5c4008.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878390" y="3704753"/>
            <a:ext cx="866775" cy="2406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en.labbgroup.rs/wp-content/uploads/2014/03/Delhaize-logo.gi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750162" y="4282414"/>
            <a:ext cx="594386" cy="59438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www.rspo.org/ma/logo/bc50e72fbddb43c6332efa32bcf9b940.jp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485857" y="4306518"/>
            <a:ext cx="777991" cy="45512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www.tsc-silos.com/tscsilo/upload/Image/Referenties/mrs_fd_logo.jp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5562600" y="3318163"/>
            <a:ext cx="914400" cy="187037"/>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typophile.com/files/general_mills_6571.jpg"/>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732814" y="3581400"/>
            <a:ext cx="573971" cy="332903"/>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http://distributioncenterjobs.net/wp-content/uploads/2013/02/Safeway-Logo.jp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486401" y="3955955"/>
            <a:ext cx="1066799" cy="342827"/>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http://www.sostav.ru/app/public/images/news/2014/03/28/Orkla%20logo%202013.png?rand=0.9656030607875437"/>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693392" y="4280160"/>
            <a:ext cx="612588" cy="264945"/>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brandongaille.com/wp-content/uploads/2014/02/Colgate-Palmolive-Company-Logo.jp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607963" y="4611482"/>
            <a:ext cx="783446" cy="300321"/>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descr="http://img1.wikia.nocookie.net/__cb20120901003759/logopedia/images/f/f9/P%26G_logo.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5753099" y="5025504"/>
            <a:ext cx="533400" cy="232296"/>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descr="http://www.blackpressusa.com/wp-content/uploads/2013/11/Johnson-+-Johnson-logo.jp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7918120" y="3045541"/>
            <a:ext cx="1023546" cy="190636"/>
          </a:xfrm>
          <a:prstGeom prst="rect">
            <a:avLst/>
          </a:prstGeom>
          <a:noFill/>
          <a:extLst>
            <a:ext uri="{909E8E84-426E-40dd-AFC4-6F175D3DCCD1}">
              <a14:hiddenFill xmlns:a14="http://schemas.microsoft.com/office/drawing/2010/main">
                <a:solidFill>
                  <a:srgbClr val="FFFFFF"/>
                </a:solidFill>
              </a14:hiddenFill>
            </a:ext>
          </a:extLst>
        </p:spPr>
      </p:pic>
      <p:pic>
        <p:nvPicPr>
          <p:cNvPr id="2098" name="Picture 50" descr="PepsiCo logo"/>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8001000" y="3276600"/>
            <a:ext cx="789326" cy="183124"/>
          </a:xfrm>
          <a:prstGeom prst="rect">
            <a:avLst/>
          </a:prstGeom>
          <a:noFill/>
          <a:extLst>
            <a:ext uri="{909E8E84-426E-40dd-AFC4-6F175D3DCCD1}">
              <a14:hiddenFill xmlns:a14="http://schemas.microsoft.com/office/drawing/2010/main">
                <a:solidFill>
                  <a:srgbClr val="FFFFFF"/>
                </a:solidFill>
              </a14:hiddenFill>
            </a:ext>
          </a:extLst>
        </p:spPr>
      </p:pic>
      <p:pic>
        <p:nvPicPr>
          <p:cNvPr id="2104" name="Picture 56" descr="File:Mondelez International.svg"/>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8001000" y="3592238"/>
            <a:ext cx="911714" cy="217762"/>
          </a:xfrm>
          <a:prstGeom prst="rect">
            <a:avLst/>
          </a:prstGeom>
          <a:noFill/>
          <a:extLst>
            <a:ext uri="{909E8E84-426E-40dd-AFC4-6F175D3DCCD1}">
              <a14:hiddenFill xmlns:a14="http://schemas.microsoft.com/office/drawing/2010/main">
                <a:solidFill>
                  <a:srgbClr val="FFFFFF"/>
                </a:solidFill>
              </a14:hiddenFill>
            </a:ext>
          </a:extLst>
        </p:spPr>
      </p:pic>
      <p:pic>
        <p:nvPicPr>
          <p:cNvPr id="2108" name="Picture 60" descr="http://bloximages.chicago2.vip.townnews.com/myplainview.com/content/tncms/assets/v3/editorial/c/cf/ccfe770a-3532-11e0-90f6-001cc4c03286/4d541230baf44.image.jp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168477" y="3906191"/>
            <a:ext cx="621849" cy="284809"/>
          </a:xfrm>
          <a:prstGeom prst="rect">
            <a:avLst/>
          </a:prstGeom>
          <a:noFill/>
          <a:extLst>
            <a:ext uri="{909E8E84-426E-40dd-AFC4-6F175D3DCCD1}">
              <a14:hiddenFill xmlns:a14="http://schemas.microsoft.com/office/drawing/2010/main">
                <a:solidFill>
                  <a:srgbClr val="FFFFFF"/>
                </a:solidFill>
              </a14:hiddenFill>
            </a:ext>
          </a:extLst>
        </p:spPr>
      </p:pic>
      <p:pic>
        <p:nvPicPr>
          <p:cNvPr id="2110" name="Picture 62" descr="http://laurel-run.com/wp-content/uploads/2014/02/conagra-logo.jpg"/>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8191070" y="4225704"/>
            <a:ext cx="576662" cy="385778"/>
          </a:xfrm>
          <a:prstGeom prst="rect">
            <a:avLst/>
          </a:prstGeom>
          <a:noFill/>
          <a:extLst>
            <a:ext uri="{909E8E84-426E-40dd-AFC4-6F175D3DCCD1}">
              <a14:hiddenFill xmlns:a14="http://schemas.microsoft.com/office/drawing/2010/main">
                <a:solidFill>
                  <a:srgbClr val="FFFFFF"/>
                </a:solidFill>
              </a14:hiddenFill>
            </a:ext>
          </a:extLst>
        </p:spPr>
      </p:pic>
      <p:pic>
        <p:nvPicPr>
          <p:cNvPr id="2114" name="Picture 66" descr="http://4.bp.blogspot.com/-xyf_t6XwtBI/TqRWS0-U7jI/AAAAAAAAgg8/2HNrNjlXpyA/s1600/Danone_Logo2.png"/>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8194344" y="4616147"/>
            <a:ext cx="609600" cy="295656"/>
          </a:xfrm>
          <a:prstGeom prst="rect">
            <a:avLst/>
          </a:prstGeom>
          <a:noFill/>
          <a:extLst>
            <a:ext uri="{909E8E84-426E-40dd-AFC4-6F175D3DCCD1}">
              <a14:hiddenFill xmlns:a14="http://schemas.microsoft.com/office/drawing/2010/main">
                <a:solidFill>
                  <a:srgbClr val="FFFFFF"/>
                </a:solidFill>
              </a14:hiddenFill>
            </a:ext>
          </a:extLst>
        </p:spPr>
      </p:pic>
      <p:pic>
        <p:nvPicPr>
          <p:cNvPr id="2116" name="Picture 68" descr="http://www.watchlistnews.com/logos/pz-cussons-logo.jpg"/>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8189897" y="4982833"/>
            <a:ext cx="618494" cy="3511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un.org/climatechange/summit/wp-content/uploads/sites/2/2013/09/climate_summit_2014.jpg"/>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8052636" y="5486400"/>
            <a:ext cx="893015" cy="560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724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EBA527"/>
                </a:solidFill>
                <a:latin typeface="Arial"/>
                <a:cs typeface="Arial"/>
              </a:rPr>
              <a:t>The Question </a:t>
            </a:r>
            <a:endParaRPr lang="en-US" b="1" dirty="0">
              <a:solidFill>
                <a:srgbClr val="EBA527"/>
              </a:solidFill>
              <a:latin typeface="Arial"/>
              <a:cs typeface="Arial"/>
            </a:endParaRPr>
          </a:p>
        </p:txBody>
      </p:sp>
      <p:sp>
        <p:nvSpPr>
          <p:cNvPr id="3" name="Content Placeholder 2"/>
          <p:cNvSpPr>
            <a:spLocks noGrp="1"/>
          </p:cNvSpPr>
          <p:nvPr>
            <p:ph idx="1"/>
          </p:nvPr>
        </p:nvSpPr>
        <p:spPr/>
        <p:txBody>
          <a:bodyPr anchor="ctr"/>
          <a:lstStyle/>
          <a:p>
            <a:pPr marL="0" indent="0" algn="ctr">
              <a:buNone/>
            </a:pPr>
            <a:r>
              <a:rPr lang="en-US" dirty="0" smtClean="0">
                <a:latin typeface="Arial"/>
                <a:cs typeface="Arial"/>
              </a:rPr>
              <a:t>Can we predict the locations where large-scale forest clearing is most likely to occur next? </a:t>
            </a:r>
            <a:endParaRPr lang="en-US" dirty="0">
              <a:latin typeface="Arial"/>
              <a:cs typeface="Arial"/>
            </a:endParaRPr>
          </a:p>
        </p:txBody>
      </p:sp>
    </p:spTree>
    <p:extLst>
      <p:ext uri="{BB962C8B-B14F-4D97-AF65-F5344CB8AC3E}">
        <p14:creationId xmlns:p14="http://schemas.microsoft.com/office/powerpoint/2010/main" val="197582985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2708" y="274638"/>
            <a:ext cx="8544092" cy="1143000"/>
          </a:xfrm>
        </p:spPr>
        <p:txBody>
          <a:bodyPr/>
          <a:lstStyle/>
          <a:p>
            <a:r>
              <a:rPr lang="en-US" dirty="0" smtClean="0">
                <a:solidFill>
                  <a:srgbClr val="EBA527"/>
                </a:solidFill>
                <a:latin typeface="Arial"/>
                <a:cs typeface="Arial"/>
              </a:rPr>
              <a:t>The Data: FORMA</a:t>
            </a:r>
            <a:endParaRPr lang="en-US" dirty="0">
              <a:solidFill>
                <a:srgbClr val="EBA527"/>
              </a:solidFill>
              <a:latin typeface="Arial"/>
              <a:cs typeface="Arial"/>
            </a:endParaRPr>
          </a:p>
        </p:txBody>
      </p:sp>
      <p:pic>
        <p:nvPicPr>
          <p:cNvPr id="4" name="Picture 3"/>
          <p:cNvPicPr>
            <a:picLocks noChangeAspect="1"/>
          </p:cNvPicPr>
          <p:nvPr/>
        </p:nvPicPr>
        <p:blipFill>
          <a:blip r:embed="rId3"/>
          <a:stretch>
            <a:fillRect/>
          </a:stretch>
        </p:blipFill>
        <p:spPr>
          <a:xfrm>
            <a:off x="0" y="1779486"/>
            <a:ext cx="9144000" cy="4231711"/>
          </a:xfrm>
          <a:prstGeom prst="rect">
            <a:avLst/>
          </a:prstGeom>
        </p:spPr>
      </p:pic>
      <p:sp>
        <p:nvSpPr>
          <p:cNvPr id="5" name="Rectangle 4"/>
          <p:cNvSpPr/>
          <p:nvPr/>
        </p:nvSpPr>
        <p:spPr>
          <a:xfrm>
            <a:off x="0" y="3509201"/>
            <a:ext cx="9144000" cy="1126086"/>
          </a:xfrm>
          <a:prstGeom prst="rect">
            <a:avLst/>
          </a:prstGeom>
          <a:solidFill>
            <a:srgbClr val="008000">
              <a:alpha val="4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 name="Group 19"/>
          <p:cNvGrpSpPr/>
          <p:nvPr/>
        </p:nvGrpSpPr>
        <p:grpSpPr>
          <a:xfrm>
            <a:off x="24192" y="3494933"/>
            <a:ext cx="9119808" cy="1126086"/>
            <a:chOff x="24192" y="3509202"/>
            <a:chExt cx="9119808" cy="1126086"/>
          </a:xfrm>
        </p:grpSpPr>
        <p:pic>
          <p:nvPicPr>
            <p:cNvPr id="10" name="Picture 9" descr="vectorstash-grid.png"/>
            <p:cNvPicPr>
              <a:picLocks noChangeAspect="1"/>
            </p:cNvPicPr>
            <p:nvPr/>
          </p:nvPicPr>
          <p:blipFill rotWithShape="1">
            <a:blip r:embed="rId4">
              <a:duotone>
                <a:prstClr val="black"/>
                <a:srgbClr val="EDFAF3">
                  <a:tint val="45000"/>
                  <a:satMod val="400000"/>
                </a:srgbClr>
              </a:duotone>
              <a:extLst>
                <a:ext uri="{28A0092B-C50C-407E-A947-70E740481C1C}">
                  <a14:useLocalDpi xmlns:a14="http://schemas.microsoft.com/office/drawing/2010/main" val="0"/>
                </a:ext>
              </a:extLst>
            </a:blip>
            <a:srcRect t="20245" b="52543"/>
            <a:stretch/>
          </p:blipFill>
          <p:spPr>
            <a:xfrm>
              <a:off x="24192" y="3509202"/>
              <a:ext cx="5854094" cy="1126086"/>
            </a:xfrm>
            <a:prstGeom prst="rect">
              <a:avLst/>
            </a:prstGeom>
          </p:spPr>
        </p:pic>
        <p:pic>
          <p:nvPicPr>
            <p:cNvPr id="12" name="Picture 11" descr="vectorstash-grid.png"/>
            <p:cNvPicPr>
              <a:picLocks noChangeAspect="1"/>
            </p:cNvPicPr>
            <p:nvPr/>
          </p:nvPicPr>
          <p:blipFill rotWithShape="1">
            <a:blip r:embed="rId4">
              <a:duotone>
                <a:prstClr val="black"/>
                <a:srgbClr val="EDFAF3">
                  <a:tint val="45000"/>
                  <a:satMod val="400000"/>
                </a:srgbClr>
              </a:duotone>
              <a:extLst>
                <a:ext uri="{28A0092B-C50C-407E-A947-70E740481C1C}">
                  <a14:useLocalDpi xmlns:a14="http://schemas.microsoft.com/office/drawing/2010/main" val="0"/>
                </a:ext>
              </a:extLst>
            </a:blip>
            <a:srcRect t="20245" r="43925" b="52543"/>
            <a:stretch/>
          </p:blipFill>
          <p:spPr>
            <a:xfrm>
              <a:off x="5861355" y="3509202"/>
              <a:ext cx="3282645" cy="1126086"/>
            </a:xfrm>
            <a:prstGeom prst="rect">
              <a:avLst/>
            </a:prstGeom>
          </p:spPr>
        </p:pic>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155" y="312410"/>
            <a:ext cx="1167332" cy="1167332"/>
          </a:xfrm>
          <a:prstGeom prst="rect">
            <a:avLst/>
          </a:prstGeom>
        </p:spPr>
      </p:pic>
      <p:sp>
        <p:nvSpPr>
          <p:cNvPr id="15" name="Rectangle 14"/>
          <p:cNvSpPr/>
          <p:nvPr/>
        </p:nvSpPr>
        <p:spPr>
          <a:xfrm>
            <a:off x="4209143" y="3930952"/>
            <a:ext cx="120952" cy="120952"/>
          </a:xfrm>
          <a:prstGeom prst="rect">
            <a:avLst/>
          </a:prstGeom>
          <a:solidFill>
            <a:srgbClr val="EBA527"/>
          </a:solidFill>
          <a:ln>
            <a:solidFill>
              <a:srgbClr val="EBA5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A527"/>
              </a:solidFill>
            </a:endParaRPr>
          </a:p>
        </p:txBody>
      </p:sp>
      <p:sp>
        <p:nvSpPr>
          <p:cNvPr id="17" name="Rectangle 16"/>
          <p:cNvSpPr/>
          <p:nvPr/>
        </p:nvSpPr>
        <p:spPr>
          <a:xfrm>
            <a:off x="1983663" y="4209137"/>
            <a:ext cx="120952" cy="120952"/>
          </a:xfrm>
          <a:prstGeom prst="rect">
            <a:avLst/>
          </a:prstGeom>
          <a:solidFill>
            <a:srgbClr val="EBA527"/>
          </a:solidFill>
          <a:ln>
            <a:solidFill>
              <a:srgbClr val="EBA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A527"/>
              </a:solidFill>
            </a:endParaRPr>
          </a:p>
        </p:txBody>
      </p:sp>
      <p:sp>
        <p:nvSpPr>
          <p:cNvPr id="18" name="Rectangle 17"/>
          <p:cNvSpPr/>
          <p:nvPr/>
        </p:nvSpPr>
        <p:spPr>
          <a:xfrm>
            <a:off x="1850618" y="4342182"/>
            <a:ext cx="120952" cy="120952"/>
          </a:xfrm>
          <a:prstGeom prst="rect">
            <a:avLst/>
          </a:prstGeom>
          <a:solidFill>
            <a:srgbClr val="EBA527"/>
          </a:solidFill>
          <a:ln>
            <a:solidFill>
              <a:srgbClr val="EBA52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A527"/>
              </a:solidFill>
            </a:endParaRPr>
          </a:p>
        </p:txBody>
      </p:sp>
      <p:sp>
        <p:nvSpPr>
          <p:cNvPr id="19" name="Rectangle 18"/>
          <p:cNvSpPr/>
          <p:nvPr/>
        </p:nvSpPr>
        <p:spPr>
          <a:xfrm>
            <a:off x="6873239" y="4211773"/>
            <a:ext cx="120952" cy="120952"/>
          </a:xfrm>
          <a:prstGeom prst="rect">
            <a:avLst/>
          </a:prstGeom>
          <a:solidFill>
            <a:srgbClr val="EBA527"/>
          </a:solidFill>
          <a:ln>
            <a:solidFill>
              <a:srgbClr val="EBA5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BA527"/>
              </a:solidFill>
            </a:endParaRPr>
          </a:p>
        </p:txBody>
      </p:sp>
      <p:sp>
        <p:nvSpPr>
          <p:cNvPr id="3" name="TextBox 2"/>
          <p:cNvSpPr txBox="1"/>
          <p:nvPr/>
        </p:nvSpPr>
        <p:spPr>
          <a:xfrm>
            <a:off x="79154" y="6166844"/>
            <a:ext cx="8444197" cy="369332"/>
          </a:xfrm>
          <a:prstGeom prst="rect">
            <a:avLst/>
          </a:prstGeom>
          <a:noFill/>
        </p:spPr>
        <p:txBody>
          <a:bodyPr wrap="square" rtlCol="0">
            <a:spAutoFit/>
          </a:bodyPr>
          <a:lstStyle/>
          <a:p>
            <a:r>
              <a:rPr lang="en-US" dirty="0" smtClean="0">
                <a:solidFill>
                  <a:schemeClr val="bg1"/>
                </a:solidFill>
                <a:latin typeface="Arial"/>
                <a:cs typeface="Arial"/>
              </a:rPr>
              <a:t>500 m – 16 day – MODIS NDVI – FIRMS – Precipitation </a:t>
            </a:r>
            <a:r>
              <a:rPr lang="en-US" dirty="0" smtClean="0">
                <a:solidFill>
                  <a:schemeClr val="bg1"/>
                </a:solidFill>
                <a:latin typeface="Arial"/>
                <a:cs typeface="Arial"/>
                <a:sym typeface="Wingdings"/>
              </a:rPr>
              <a:t> continuous probability</a:t>
            </a:r>
          </a:p>
        </p:txBody>
      </p:sp>
      <p:sp>
        <p:nvSpPr>
          <p:cNvPr id="14" name="Text Placeholder 4"/>
          <p:cNvSpPr txBox="1">
            <a:spLocks/>
          </p:cNvSpPr>
          <p:nvPr/>
        </p:nvSpPr>
        <p:spPr>
          <a:xfrm>
            <a:off x="117562" y="6407147"/>
            <a:ext cx="8256318" cy="383119"/>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solidFill>
                  <a:schemeClr val="bg1"/>
                </a:solidFill>
                <a:latin typeface="Arial"/>
                <a:cs typeface="Arial"/>
              </a:rPr>
              <a:t>World Resources Institute and Center for </a:t>
            </a:r>
            <a:r>
              <a:rPr lang="en-US" dirty="0">
                <a:solidFill>
                  <a:schemeClr val="bg1"/>
                </a:solidFill>
                <a:latin typeface="Arial"/>
                <a:cs typeface="Arial"/>
              </a:rPr>
              <a:t>Global Development, https://</a:t>
            </a:r>
            <a:r>
              <a:rPr lang="en-US" dirty="0" err="1">
                <a:solidFill>
                  <a:schemeClr val="bg1"/>
                </a:solidFill>
                <a:latin typeface="Arial"/>
                <a:cs typeface="Arial"/>
              </a:rPr>
              <a:t>github.com</a:t>
            </a:r>
            <a:r>
              <a:rPr lang="en-US" dirty="0">
                <a:solidFill>
                  <a:schemeClr val="bg1"/>
                </a:solidFill>
                <a:latin typeface="Arial"/>
                <a:cs typeface="Arial"/>
              </a:rPr>
              <a:t>/</a:t>
            </a:r>
            <a:r>
              <a:rPr lang="en-US" dirty="0" err="1">
                <a:solidFill>
                  <a:schemeClr val="bg1"/>
                </a:solidFill>
                <a:latin typeface="Arial"/>
                <a:cs typeface="Arial"/>
              </a:rPr>
              <a:t>wri</a:t>
            </a:r>
            <a:r>
              <a:rPr lang="en-US" dirty="0">
                <a:solidFill>
                  <a:schemeClr val="bg1"/>
                </a:solidFill>
                <a:latin typeface="Arial"/>
                <a:cs typeface="Arial"/>
              </a:rPr>
              <a:t>/forma-</a:t>
            </a:r>
            <a:r>
              <a:rPr lang="en-US" dirty="0" err="1">
                <a:solidFill>
                  <a:schemeClr val="bg1"/>
                </a:solidFill>
                <a:latin typeface="Arial"/>
                <a:cs typeface="Arial"/>
              </a:rPr>
              <a:t>clj</a:t>
            </a:r>
            <a:endParaRPr lang="en-US" i="1" dirty="0">
              <a:solidFill>
                <a:schemeClr val="bg1"/>
              </a:solidFill>
              <a:latin typeface="Arial"/>
              <a:cs typeface="Arial"/>
            </a:endParaRPr>
          </a:p>
        </p:txBody>
      </p:sp>
    </p:spTree>
    <p:extLst>
      <p:ext uri="{BB962C8B-B14F-4D97-AF65-F5344CB8AC3E}">
        <p14:creationId xmlns:p14="http://schemas.microsoft.com/office/powerpoint/2010/main" val="2158825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7" grpId="0" animBg="1"/>
      <p:bldP spid="18"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628</TotalTime>
  <Words>1209</Words>
  <Application>Microsoft Macintosh PowerPoint</Application>
  <PresentationFormat>On-screen Show (4:3)</PresentationFormat>
  <Paragraphs>181</Paragraphs>
  <Slides>23</Slides>
  <Notes>9</Notes>
  <HiddenSlides>0</HiddenSlides>
  <MMClips>1</MMClips>
  <ScaleCrop>false</ScaleCrop>
  <HeadingPairs>
    <vt:vector size="4" baseType="variant">
      <vt:variant>
        <vt:lpstr>Theme</vt:lpstr>
      </vt:variant>
      <vt:variant>
        <vt:i4>11</vt:i4>
      </vt:variant>
      <vt:variant>
        <vt:lpstr>Slide Titles</vt:lpstr>
      </vt:variant>
      <vt:variant>
        <vt:i4>23</vt:i4>
      </vt:variant>
    </vt:vector>
  </HeadingPairs>
  <TitlesOfParts>
    <vt:vector size="34" baseType="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Deforestation Prediction: Where are the world’s forests at risk? </vt:lpstr>
      <vt:lpstr>The Question </vt:lpstr>
      <vt:lpstr>PowerPoint Presentation</vt:lpstr>
      <vt:lpstr>PowerPoint Presentation</vt:lpstr>
      <vt:lpstr>PowerPoint Presentation</vt:lpstr>
      <vt:lpstr>PowerPoint Presentation</vt:lpstr>
      <vt:lpstr>Corporate Commitments</vt:lpstr>
      <vt:lpstr>The Question </vt:lpstr>
      <vt:lpstr>The Data: FORMA</vt:lpstr>
      <vt:lpstr>The Data: FORMA</vt:lpstr>
      <vt:lpstr>The Data: FORMA</vt:lpstr>
      <vt:lpstr>The Data: FORMA</vt:lpstr>
      <vt:lpstr>The Data: FORMA</vt:lpstr>
      <vt:lpstr>The Data: FORMA</vt:lpstr>
      <vt:lpstr>The Data: FORMA</vt:lpstr>
      <vt:lpstr>The Data: FORMA</vt:lpstr>
      <vt:lpstr>PowerPoint Presentation</vt:lpstr>
      <vt:lpstr>The Prediction</vt:lpstr>
      <vt:lpstr>Fitting the Model</vt:lpstr>
      <vt:lpstr>Workflow</vt:lpstr>
      <vt:lpstr>PowerPoint Presentation</vt:lpstr>
      <vt:lpstr>PowerPoint Presentation</vt:lpstr>
      <vt:lpstr>Questions? Learn more at www.globalforestwatch.org  </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QUESTION</dc:title>
  <dc:creator>Rachael Petersen</dc:creator>
  <cp:lastModifiedBy>Rachael Petersen</cp:lastModifiedBy>
  <cp:revision>37</cp:revision>
  <dcterms:created xsi:type="dcterms:W3CDTF">2015-04-26T22:18:31Z</dcterms:created>
  <dcterms:modified xsi:type="dcterms:W3CDTF">2015-04-27T21:46:28Z</dcterms:modified>
</cp:coreProperties>
</file>